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Zen Dots"/>
      <p:regular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Anaheim"/>
      <p:regular r:id="rId66"/>
    </p:embeddedFont>
    <p:embeddedFont>
      <p:font typeface="Work Sans Medium"/>
      <p:regular r:id="rId67"/>
      <p:bold r:id="rId68"/>
      <p:italic r:id="rId69"/>
      <p:boldItalic r:id="rId70"/>
    </p:embeddedFont>
    <p:embeddedFont>
      <p:font typeface="Work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WorkSans-italic.fntdata"/><Relationship Id="rId72" Type="http://schemas.openxmlformats.org/officeDocument/2006/relationships/font" Target="fonts/Work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Work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WorkSans-regular.fntdata"/><Relationship Id="rId70" Type="http://schemas.openxmlformats.org/officeDocument/2006/relationships/font" Target="fonts/WorkSans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ZenDots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Anaheim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WorkSansMedium-bold.fntdata"/><Relationship Id="rId23" Type="http://schemas.openxmlformats.org/officeDocument/2006/relationships/slide" Target="slides/slide18.xml"/><Relationship Id="rId67" Type="http://schemas.openxmlformats.org/officeDocument/2006/relationships/font" Target="fonts/WorkSansMedium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Work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55a04e554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55a04e554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55a04e554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55a04e554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e129d2a63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e129d2a63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55a04e554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55a04e554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55a04e554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155a04e554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55a04e554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55a04e554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55a04e554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55a04e554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feddbb7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feddbb7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feddbb76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feddbb76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feddbb76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feddbb76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4bb9464f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4bb9464f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feddbb76d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feddbb76d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feddbb76d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feddbb76d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feddbb76d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feddbb76d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35058f22d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135058f22d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feddbb76d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feddbb76d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feddbb76d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feddbb76d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feddbb76d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feddbb76d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feddbb76d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feddbb76d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feddbb76d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feddbb76d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eddbb76d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eddbb76d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48985623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48985623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feddbb76d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feddbb76d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4c6db5bf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14c6db5bf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feddbb76d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feddbb76d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6ea7d04c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6ea7d04c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6ea7d04c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16ea7d04c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6ea7d04c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6ea7d04c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6ea7d04c2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16ea7d04c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6ea7d04c2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6ea7d04c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6ea7d04c2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6ea7d04c2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6ea7d04c2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6ea7d04c2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6ea7d04c2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16ea7d04c2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16ea7d04c2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16ea7d04c2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5d81bbc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15d81bbc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4bd2c6d2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4bd2c6d2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4bd2c6d2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4bd2c6d2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4bd2c6d2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4bd2c6d2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feddbb76d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feddbb76d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feddbb76d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feddbb76d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4c24c58a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4c24c58a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161846eda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161846eda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61846eda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61846eda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6ea7d04c2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6ea7d04c2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feddbb76d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feddbb76d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feddbb76d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feddbb76d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feddbb76d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feddbb76d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feddbb76d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feddbb76d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4bb9464f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4bb9464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55a04e554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55a04e554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55a04e554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55a04e554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55a04e554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55a04e554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1fffa875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1fffa875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9" name="Google Shape;599;p13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13"/>
          <p:cNvSpPr txBox="1"/>
          <p:nvPr>
            <p:ph hasCustomPrompt="1"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3" name="Google Shape;603;p13"/>
          <p:cNvSpPr txBox="1"/>
          <p:nvPr>
            <p:ph hasCustomPrompt="1"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13"/>
          <p:cNvSpPr txBox="1"/>
          <p:nvPr>
            <p:ph hasCustomPrompt="1"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3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14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6" name="Google Shape;816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6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p17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0" name="Google Shape;9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1" name="Google Shape;901;p18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18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8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18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18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1" name="Google Shape;921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1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5" name="Google Shape;925;p1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7" name="Google Shape;927;p1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9" name="Google Shape;929;p1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" name="Google Shape;944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8" name="Google Shape;948;p20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0" name="Google Shape;950;p20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2" name="Google Shape;952;p20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20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4" name="Google Shape;954;p20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6" name="Google Shape;956;p20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"/>
          <p:cNvSpPr txBox="1"/>
          <p:nvPr>
            <p:ph hasCustomPrompt="1"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/>
          <p:nvPr>
            <p:ph hasCustomPrompt="1"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1"/>
          <p:cNvSpPr txBox="1"/>
          <p:nvPr>
            <p:ph hasCustomPrompt="1"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2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2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2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2"/>
          <p:cNvSpPr txBox="1"/>
          <p:nvPr>
            <p:ph hasCustomPrompt="1"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/>
          <p:nvPr>
            <p:ph hasCustomPrompt="1"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/>
          <p:nvPr>
            <p:ph hasCustomPrompt="1"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9" name="Google Shape;1069;p23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23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5" name="Google Shape;315;p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6" name="Google Shape;316;p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7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1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69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0.gif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youtube.com/watch?v=mfhZBBdC-Jg" TargetMode="External"/><Relationship Id="rId4" Type="http://schemas.openxmlformats.org/officeDocument/2006/relationships/image" Target="../media/image5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4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56.png"/><Relationship Id="rId6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>
            <p:ph type="ctrTitle"/>
          </p:nvPr>
        </p:nvSpPr>
        <p:spPr>
          <a:xfrm>
            <a:off x="1319250" y="29022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VIRTUAL MACHINE INTROSPECTION</a:t>
            </a:r>
            <a:br>
              <a:rPr lang="en"/>
            </a:br>
            <a:r>
              <a:rPr lang="en" sz="1900">
                <a:solidFill>
                  <a:schemeClr val="dk2"/>
                </a:solidFill>
              </a:rPr>
              <a:t>ON ARM BASED SYSTEMS</a:t>
            </a:r>
            <a:endParaRPr sz="19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58" name="Google Shape;1258;p30"/>
          <p:cNvSpPr txBox="1"/>
          <p:nvPr/>
        </p:nvSpPr>
        <p:spPr>
          <a:xfrm>
            <a:off x="308425" y="4795950"/>
            <a:ext cx="47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Fernando C. Menardi  											</a:t>
            </a:r>
            <a:endParaRPr sz="700"/>
          </a:p>
        </p:txBody>
      </p:sp>
      <p:sp>
        <p:nvSpPr>
          <p:cNvPr id="1259" name="Google Shape;1259;p30"/>
          <p:cNvSpPr txBox="1"/>
          <p:nvPr/>
        </p:nvSpPr>
        <p:spPr>
          <a:xfrm>
            <a:off x="7324400" y="4795950"/>
            <a:ext cx="377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H2HC 2022</a:t>
            </a:r>
            <a:r>
              <a:rPr lang="en" sz="12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										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+ HYPERVISOR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41" name="Google Shape;1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88" y="1234775"/>
            <a:ext cx="345981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00" y="2906925"/>
            <a:ext cx="51339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39"/>
          <p:cNvSpPr txBox="1"/>
          <p:nvPr/>
        </p:nvSpPr>
        <p:spPr>
          <a:xfrm>
            <a:off x="2005013" y="4430925"/>
            <a:ext cx="39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http://phrack.org/issues/69/15.html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444" name="Google Shape;14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2678325"/>
            <a:ext cx="457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39"/>
          <p:cNvSpPr txBox="1"/>
          <p:nvPr/>
        </p:nvSpPr>
        <p:spPr>
          <a:xfrm>
            <a:off x="719995" y="1679203"/>
            <a:ext cx="14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(x86 LAND)</a:t>
            </a:r>
            <a:endParaRPr>
              <a:solidFill>
                <a:srgbClr val="EEFF4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+ HYPERVISOR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51" name="Google Shape;14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0" y="1262825"/>
            <a:ext cx="4792000" cy="2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40"/>
          <p:cNvSpPr txBox="1"/>
          <p:nvPr/>
        </p:nvSpPr>
        <p:spPr>
          <a:xfrm>
            <a:off x="2176100" y="4241825"/>
            <a:ext cx="479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https://techcommunity.microsoft.com/t5/windows-insider-program/virtualization-based-security-vbs-and-hypervisor-enforced-code/m-p/240571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1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ADVANCED RISC MACHINE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START?</a:t>
            </a:r>
            <a:endParaRPr/>
          </a:p>
        </p:txBody>
      </p:sp>
      <p:sp>
        <p:nvSpPr>
          <p:cNvPr id="1458" name="Google Shape;1458;p41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ADVANCED RISC MACHINE</a:t>
            </a:r>
            <a:endParaRPr/>
          </a:p>
        </p:txBody>
      </p:sp>
      <p:grpSp>
        <p:nvGrpSpPr>
          <p:cNvPr id="1464" name="Google Shape;1464;p42"/>
          <p:cNvGrpSpPr/>
          <p:nvPr/>
        </p:nvGrpSpPr>
        <p:grpSpPr>
          <a:xfrm>
            <a:off x="4153382" y="2725761"/>
            <a:ext cx="2839283" cy="1807414"/>
            <a:chOff x="5072850" y="1998050"/>
            <a:chExt cx="2813400" cy="2227800"/>
          </a:xfrm>
        </p:grpSpPr>
        <p:sp>
          <p:nvSpPr>
            <p:cNvPr id="1465" name="Google Shape;1465;p42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7" name="Google Shape;1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00" y="1215800"/>
            <a:ext cx="3387575" cy="338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8" name="Google Shape;1468;p42"/>
          <p:cNvGrpSpPr/>
          <p:nvPr/>
        </p:nvGrpSpPr>
        <p:grpSpPr>
          <a:xfrm>
            <a:off x="5871901" y="1314576"/>
            <a:ext cx="2537687" cy="2009476"/>
            <a:chOff x="5072850" y="1998050"/>
            <a:chExt cx="2813400" cy="2227800"/>
          </a:xfrm>
        </p:grpSpPr>
        <p:sp>
          <p:nvSpPr>
            <p:cNvPr id="1469" name="Google Shape;1469;p42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1" name="Google Shape;14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713" y="1433900"/>
            <a:ext cx="2537775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175" y="2853375"/>
            <a:ext cx="2839350" cy="155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3" name="Google Shape;1473;p42"/>
          <p:cNvGrpSpPr/>
          <p:nvPr/>
        </p:nvGrpSpPr>
        <p:grpSpPr>
          <a:xfrm>
            <a:off x="4304185" y="2635275"/>
            <a:ext cx="2537687" cy="218100"/>
            <a:chOff x="1290775" y="1427525"/>
            <a:chExt cx="2813400" cy="218100"/>
          </a:xfrm>
        </p:grpSpPr>
        <p:sp>
          <p:nvSpPr>
            <p:cNvPr id="1474" name="Google Shape;1474;p42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p42"/>
          <p:cNvSpPr/>
          <p:nvPr/>
        </p:nvSpPr>
        <p:spPr>
          <a:xfrm>
            <a:off x="5009925" y="2642313"/>
            <a:ext cx="2133600" cy="204000"/>
          </a:xfrm>
          <a:prstGeom prst="rect">
            <a:avLst/>
          </a:prstGeom>
          <a:solidFill>
            <a:srgbClr val="ECE5B4"/>
          </a:solidFill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42"/>
          <p:cNvGrpSpPr/>
          <p:nvPr/>
        </p:nvGrpSpPr>
        <p:grpSpPr>
          <a:xfrm>
            <a:off x="6009760" y="1215800"/>
            <a:ext cx="2537687" cy="218100"/>
            <a:chOff x="1290775" y="1427525"/>
            <a:chExt cx="2813400" cy="218100"/>
          </a:xfrm>
        </p:grpSpPr>
        <p:sp>
          <p:nvSpPr>
            <p:cNvPr id="1480" name="Google Shape;1480;p42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3"/>
          <p:cNvSpPr/>
          <p:nvPr/>
        </p:nvSpPr>
        <p:spPr>
          <a:xfrm>
            <a:off x="661250" y="1454375"/>
            <a:ext cx="4345800" cy="24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9" name="Google Shape;1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75" y="1554525"/>
            <a:ext cx="4197764" cy="2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00" y="1506550"/>
            <a:ext cx="3183700" cy="23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43"/>
          <p:cNvSpPr txBox="1"/>
          <p:nvPr/>
        </p:nvSpPr>
        <p:spPr>
          <a:xfrm>
            <a:off x="661251" y="3914675"/>
            <a:ext cx="434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https://developer.arm.com/documentation/102142/0100/Virtualization-in-AArch64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492" name="Google Shape;1492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EXCEPTION LEVELS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4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EXCEPTION VECTOR TABLE</a:t>
            </a:r>
            <a:endParaRPr/>
          </a:p>
        </p:txBody>
      </p:sp>
      <p:pic>
        <p:nvPicPr>
          <p:cNvPr id="1498" name="Google Shape;1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800" y="1213702"/>
            <a:ext cx="4702201" cy="3280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44"/>
          <p:cNvGrpSpPr/>
          <p:nvPr/>
        </p:nvGrpSpPr>
        <p:grpSpPr>
          <a:xfrm>
            <a:off x="579132" y="1894550"/>
            <a:ext cx="2411365" cy="2020615"/>
            <a:chOff x="5072850" y="1998050"/>
            <a:chExt cx="2813400" cy="2227800"/>
          </a:xfrm>
        </p:grpSpPr>
        <p:sp>
          <p:nvSpPr>
            <p:cNvPr id="1500" name="Google Shape;1500;p44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2" name="Google Shape;15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50" y="2021113"/>
            <a:ext cx="2742399" cy="176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3" name="Google Shape;1503;p44"/>
          <p:cNvGrpSpPr/>
          <p:nvPr/>
        </p:nvGrpSpPr>
        <p:grpSpPr>
          <a:xfrm>
            <a:off x="665696" y="1792866"/>
            <a:ext cx="2742502" cy="228220"/>
            <a:chOff x="1290775" y="1427525"/>
            <a:chExt cx="2813400" cy="218100"/>
          </a:xfrm>
        </p:grpSpPr>
        <p:sp>
          <p:nvSpPr>
            <p:cNvPr id="1504" name="Google Shape;1504;p44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44"/>
          <p:cNvSpPr txBox="1"/>
          <p:nvPr/>
        </p:nvSpPr>
        <p:spPr>
          <a:xfrm>
            <a:off x="3721800" y="4449475"/>
            <a:ext cx="470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https://developer.arm.com/documentation/100933/0100/AArch64-exception-vector-table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5"/>
          <p:cNvSpPr txBox="1"/>
          <p:nvPr/>
        </p:nvSpPr>
        <p:spPr>
          <a:xfrm>
            <a:off x="2396700" y="1763450"/>
            <a:ext cx="435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HYPERVISOR + 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ARM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VIRTUAL MEMORY</a:t>
            </a:r>
            <a:endParaRPr/>
          </a:p>
        </p:txBody>
      </p:sp>
      <p:pic>
        <p:nvPicPr>
          <p:cNvPr id="1519" name="Google Shape;15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63" y="1317150"/>
            <a:ext cx="5652075" cy="3150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6"/>
          <p:cNvSpPr txBox="1"/>
          <p:nvPr/>
        </p:nvSpPr>
        <p:spPr>
          <a:xfrm>
            <a:off x="1745963" y="4431759"/>
            <a:ext cx="56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https://www.starlab.io/blog/deep-dive-mmu-virtualization-with-xen-on-arm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SLAT </a:t>
            </a:r>
            <a:r>
              <a:rPr lang="en" sz="1500">
                <a:solidFill>
                  <a:schemeClr val="lt2"/>
                </a:solidFill>
              </a:rPr>
              <a:t>(SECOND LEVEL ADDRESS TRANSLATION)</a:t>
            </a:r>
            <a:endParaRPr sz="1500"/>
          </a:p>
        </p:txBody>
      </p:sp>
      <p:sp>
        <p:nvSpPr>
          <p:cNvPr id="1526" name="Google Shape;1526;p47"/>
          <p:cNvSpPr/>
          <p:nvPr/>
        </p:nvSpPr>
        <p:spPr>
          <a:xfrm>
            <a:off x="843750" y="1301875"/>
            <a:ext cx="7456500" cy="299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50" y="1301875"/>
            <a:ext cx="7456499" cy="28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7"/>
          <p:cNvSpPr txBox="1"/>
          <p:nvPr/>
        </p:nvSpPr>
        <p:spPr>
          <a:xfrm>
            <a:off x="843752" y="4295575"/>
            <a:ext cx="618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https://developer.arm.com/documentation/102142/0100/Stage-2-translation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SLAT </a:t>
            </a:r>
            <a:r>
              <a:rPr lang="en" sz="1500">
                <a:solidFill>
                  <a:schemeClr val="lt2"/>
                </a:solidFill>
              </a:rPr>
              <a:t>(SECOND LEVEL ADDRESS TRANLATION)</a:t>
            </a:r>
            <a:endParaRPr sz="1500"/>
          </a:p>
        </p:txBody>
      </p:sp>
      <p:pic>
        <p:nvPicPr>
          <p:cNvPr id="1534" name="Google Shape;15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50" y="1240850"/>
            <a:ext cx="67532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48"/>
          <p:cNvSpPr/>
          <p:nvPr/>
        </p:nvSpPr>
        <p:spPr>
          <a:xfrm>
            <a:off x="6829663" y="3118813"/>
            <a:ext cx="1019100" cy="49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48"/>
          <p:cNvSpPr/>
          <p:nvPr/>
        </p:nvSpPr>
        <p:spPr>
          <a:xfrm>
            <a:off x="2349388" y="3392538"/>
            <a:ext cx="2163300" cy="32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8"/>
          <p:cNvSpPr/>
          <p:nvPr/>
        </p:nvSpPr>
        <p:spPr>
          <a:xfrm>
            <a:off x="6829663" y="2530438"/>
            <a:ext cx="1019100" cy="4974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48"/>
          <p:cNvSpPr/>
          <p:nvPr/>
        </p:nvSpPr>
        <p:spPr>
          <a:xfrm>
            <a:off x="4248663" y="2618788"/>
            <a:ext cx="906900" cy="3207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8"/>
          <p:cNvSpPr/>
          <p:nvPr/>
        </p:nvSpPr>
        <p:spPr>
          <a:xfrm>
            <a:off x="1550288" y="2618800"/>
            <a:ext cx="906900" cy="3207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48"/>
          <p:cNvSpPr/>
          <p:nvPr/>
        </p:nvSpPr>
        <p:spPr>
          <a:xfrm>
            <a:off x="4248663" y="1934163"/>
            <a:ext cx="1076700" cy="32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48"/>
          <p:cNvSpPr/>
          <p:nvPr/>
        </p:nvSpPr>
        <p:spPr>
          <a:xfrm>
            <a:off x="5504963" y="1934163"/>
            <a:ext cx="1076700" cy="32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48"/>
          <p:cNvSpPr/>
          <p:nvPr/>
        </p:nvSpPr>
        <p:spPr>
          <a:xfrm>
            <a:off x="2806613" y="1934163"/>
            <a:ext cx="1076700" cy="32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8"/>
          <p:cNvSpPr/>
          <p:nvPr/>
        </p:nvSpPr>
        <p:spPr>
          <a:xfrm>
            <a:off x="1550288" y="1934163"/>
            <a:ext cx="1076700" cy="32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6829663" y="1942063"/>
            <a:ext cx="1019100" cy="497400"/>
          </a:xfrm>
          <a:prstGeom prst="rect">
            <a:avLst/>
          </a:prstGeom>
          <a:noFill/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8"/>
          <p:cNvSpPr txBox="1"/>
          <p:nvPr/>
        </p:nvSpPr>
        <p:spPr>
          <a:xfrm>
            <a:off x="1195350" y="4295575"/>
            <a:ext cx="67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Adaptado de: https://www.brainkart.com/article/Memory-Virtualization_11340/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31"/>
          <p:cNvGrpSpPr/>
          <p:nvPr/>
        </p:nvGrpSpPr>
        <p:grpSpPr>
          <a:xfrm>
            <a:off x="5166941" y="1038413"/>
            <a:ext cx="3112746" cy="2976786"/>
            <a:chOff x="5072850" y="1998050"/>
            <a:chExt cx="2813400" cy="2227800"/>
          </a:xfrm>
        </p:grpSpPr>
        <p:sp>
          <p:nvSpPr>
            <p:cNvPr id="1265" name="Google Shape;1265;p31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31"/>
          <p:cNvSpPr txBox="1"/>
          <p:nvPr>
            <p:ph type="title"/>
          </p:nvPr>
        </p:nvSpPr>
        <p:spPr>
          <a:xfrm>
            <a:off x="778900" y="423025"/>
            <a:ext cx="2397900" cy="9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WHOAMI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8" name="Google Shape;1268;p31"/>
          <p:cNvSpPr txBox="1"/>
          <p:nvPr/>
        </p:nvSpPr>
        <p:spPr>
          <a:xfrm>
            <a:off x="-56847" y="955200"/>
            <a:ext cx="4577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“BORED ENGINEERING STUDENT”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69" name="Google Shape;1269;p31"/>
          <p:cNvPicPr preferRelativeResize="0"/>
          <p:nvPr/>
        </p:nvPicPr>
        <p:blipFill rotWithShape="1">
          <a:blip r:embed="rId3">
            <a:alphaModFix/>
          </a:blip>
          <a:srcRect b="10674" l="0" r="0" t="0"/>
          <a:stretch/>
        </p:blipFill>
        <p:spPr>
          <a:xfrm rot="1984940">
            <a:off x="1992826" y="1696188"/>
            <a:ext cx="1678299" cy="26651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0" name="Google Shape;1270;p31"/>
          <p:cNvPicPr preferRelativeResize="0"/>
          <p:nvPr/>
        </p:nvPicPr>
        <p:blipFill rotWithShape="1">
          <a:blip r:embed="rId4">
            <a:alphaModFix/>
          </a:blip>
          <a:srcRect b="30221" l="0" r="0" t="0"/>
          <a:stretch/>
        </p:blipFill>
        <p:spPr>
          <a:xfrm>
            <a:off x="909888" y="1639439"/>
            <a:ext cx="1755176" cy="21772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1" name="Google Shape;1271;p31"/>
          <p:cNvSpPr/>
          <p:nvPr/>
        </p:nvSpPr>
        <p:spPr>
          <a:xfrm>
            <a:off x="2286000" y="1378500"/>
            <a:ext cx="1885500" cy="725700"/>
          </a:xfrm>
          <a:prstGeom prst="wedgeRectCallout">
            <a:avLst>
              <a:gd fmla="val 61138" name="adj1"/>
              <a:gd fmla="val 104065" name="adj2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I love trapping demons in microscopic </a:t>
            </a:r>
            <a:r>
              <a:rPr b="1" lang="en" sz="130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silicon</a:t>
            </a:r>
            <a:r>
              <a:rPr b="1" lang="en" sz="130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megastructures</a:t>
            </a:r>
            <a:endParaRPr b="1"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2" name="Google Shape;1272;p31"/>
          <p:cNvSpPr txBox="1"/>
          <p:nvPr/>
        </p:nvSpPr>
        <p:spPr>
          <a:xfrm>
            <a:off x="6512050" y="4282488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sargx#0654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73" name="Google Shape;1273;p31"/>
          <p:cNvSpPr txBox="1"/>
          <p:nvPr/>
        </p:nvSpPr>
        <p:spPr>
          <a:xfrm>
            <a:off x="778888" y="4285788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@sargx90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274" name="Google Shape;1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260" y="4077699"/>
            <a:ext cx="314200" cy="3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610" y="4077700"/>
            <a:ext cx="314200" cy="3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2025" y="4015200"/>
            <a:ext cx="314200" cy="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1"/>
          <p:cNvSpPr txBox="1"/>
          <p:nvPr/>
        </p:nvSpPr>
        <p:spPr>
          <a:xfrm>
            <a:off x="3440575" y="4285800"/>
            <a:ext cx="21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/in/fernando-menardi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78" name="Google Shape;1278;p31"/>
          <p:cNvSpPr/>
          <p:nvPr/>
        </p:nvSpPr>
        <p:spPr>
          <a:xfrm>
            <a:off x="5271775" y="1116788"/>
            <a:ext cx="3243300" cy="275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1"/>
          <p:cNvSpPr txBox="1"/>
          <p:nvPr/>
        </p:nvSpPr>
        <p:spPr>
          <a:xfrm>
            <a:off x="5274725" y="912788"/>
            <a:ext cx="3585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Work Sans"/>
                <a:ea typeface="Work Sans"/>
                <a:cs typeface="Work Sans"/>
                <a:sym typeface="Work Sans"/>
              </a:rPr>
              <a:t>Estag. </a:t>
            </a:r>
            <a:r>
              <a:rPr b="1" lang="en" sz="13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Dev/Infra </a:t>
            </a:r>
            <a:endParaRPr b="1" sz="13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Work Sans"/>
              <a:buChar char="➔"/>
            </a:pPr>
            <a:r>
              <a:rPr i="1" lang="en" sz="12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Golang, Cloud, Docker and Kubernetes stuff</a:t>
            </a:r>
            <a:endParaRPr i="1" sz="12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Control Systems Engineer</a:t>
            </a:r>
            <a:r>
              <a:rPr b="1" i="1" lang="en" sz="13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i="1" sz="13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Work Sans"/>
              <a:buChar char="➔"/>
            </a:pPr>
            <a:r>
              <a:rPr i="1" lang="en" sz="12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(4.5/5)</a:t>
            </a:r>
            <a:endParaRPr i="1" sz="12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50">
                <a:latin typeface="Work Sans"/>
                <a:ea typeface="Work Sans"/>
                <a:cs typeface="Work Sans"/>
                <a:sym typeface="Work Sans"/>
              </a:rPr>
              <a:t>“</a:t>
            </a:r>
            <a:r>
              <a:rPr b="1" i="1" lang="en" sz="13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Low level</a:t>
            </a:r>
            <a:r>
              <a:rPr b="1" i="1" lang="en" sz="1350">
                <a:latin typeface="Work Sans"/>
                <a:ea typeface="Work Sans"/>
                <a:cs typeface="Work Sans"/>
                <a:sym typeface="Work Sans"/>
              </a:rPr>
              <a:t>”</a:t>
            </a:r>
            <a:r>
              <a:rPr b="1" i="1" lang="en" sz="135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stuff:</a:t>
            </a:r>
            <a:endParaRPr b="1" i="1" sz="13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">
              <a:latin typeface="Work Sans"/>
              <a:ea typeface="Work Sans"/>
              <a:cs typeface="Work Sans"/>
              <a:sym typeface="Work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Work Sans"/>
              <a:buChar char="➔"/>
            </a:pPr>
            <a:r>
              <a:rPr lang="en" sz="12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Hardware, Reverse, Bin xpl..</a:t>
            </a:r>
            <a:endParaRPr sz="12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Work Sans"/>
              <a:buChar char="➔"/>
            </a:pPr>
            <a:r>
              <a:rPr lang="en" sz="125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Tudo que faz beep e/ou pisca</a:t>
            </a:r>
            <a:endParaRPr sz="125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280" name="Google Shape;1280;p31"/>
          <p:cNvGrpSpPr/>
          <p:nvPr/>
        </p:nvGrpSpPr>
        <p:grpSpPr>
          <a:xfrm>
            <a:off x="5274719" y="905738"/>
            <a:ext cx="3243288" cy="218100"/>
            <a:chOff x="1290775" y="1427525"/>
            <a:chExt cx="2813400" cy="218100"/>
          </a:xfrm>
        </p:grpSpPr>
        <p:sp>
          <p:nvSpPr>
            <p:cNvPr id="1281" name="Google Shape;1281;p31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31"/>
          <p:cNvSpPr/>
          <p:nvPr/>
        </p:nvSpPr>
        <p:spPr>
          <a:xfrm>
            <a:off x="6399175" y="912788"/>
            <a:ext cx="1875600" cy="204000"/>
          </a:xfrm>
          <a:prstGeom prst="rect">
            <a:avLst/>
          </a:prstGeom>
          <a:solidFill>
            <a:srgbClr val="ECE5B4"/>
          </a:solidFill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1526" y="2185876"/>
            <a:ext cx="1396725" cy="12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1"/>
          <p:cNvSpPr txBox="1"/>
          <p:nvPr/>
        </p:nvSpPr>
        <p:spPr>
          <a:xfrm>
            <a:off x="5617686" y="3406400"/>
            <a:ext cx="22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85E2EA"/>
                </a:highlight>
                <a:latin typeface="Anaheim"/>
                <a:ea typeface="Anaheim"/>
                <a:cs typeface="Anaheim"/>
                <a:sym typeface="Anaheim"/>
              </a:rPr>
              <a:t>github.com</a:t>
            </a:r>
            <a:r>
              <a:rPr b="1" lang="en" sz="1500">
                <a:solidFill>
                  <a:schemeClr val="dk1"/>
                </a:solidFill>
                <a:highlight>
                  <a:srgbClr val="85E2EA"/>
                </a:highlight>
                <a:latin typeface="Anaheim"/>
                <a:ea typeface="Anaheim"/>
                <a:cs typeface="Anaheim"/>
                <a:sym typeface="Anaheim"/>
              </a:rPr>
              <a:t>/Sargastico</a:t>
            </a:r>
            <a:endParaRPr b="1" sz="1500">
              <a:solidFill>
                <a:schemeClr val="dk1"/>
              </a:solidFill>
              <a:highlight>
                <a:srgbClr val="85E2EA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9"/>
          <p:cNvSpPr txBox="1"/>
          <p:nvPr/>
        </p:nvSpPr>
        <p:spPr>
          <a:xfrm>
            <a:off x="2397150" y="1994450"/>
            <a:ext cx="434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XEN </a:t>
            </a: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HYPERVISOR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03" y="1516750"/>
            <a:ext cx="5349515" cy="26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50"/>
          <p:cNvSpPr txBox="1"/>
          <p:nvPr/>
        </p:nvSpPr>
        <p:spPr>
          <a:xfrm>
            <a:off x="1897200" y="4195278"/>
            <a:ext cx="534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https://wiki.xenproject.org/wiki/Xen_Project_Software_Overview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57" name="Google Shape;1557;p5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ARQUITETURA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25" y="1788564"/>
            <a:ext cx="4265088" cy="209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068" y="1476150"/>
            <a:ext cx="2411035" cy="223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452" y="2729964"/>
            <a:ext cx="2878023" cy="109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51"/>
          <p:cNvSpPr/>
          <p:nvPr/>
        </p:nvSpPr>
        <p:spPr>
          <a:xfrm>
            <a:off x="4894517" y="2469323"/>
            <a:ext cx="723300" cy="7317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1"/>
          <p:cNvSpPr txBox="1"/>
          <p:nvPr/>
        </p:nvSpPr>
        <p:spPr>
          <a:xfrm>
            <a:off x="489526" y="3881731"/>
            <a:ext cx="426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https://github.com/libvmi/libvmi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67" name="Google Shape;1567;p51"/>
          <p:cNvSpPr txBox="1"/>
          <p:nvPr/>
        </p:nvSpPr>
        <p:spPr>
          <a:xfrm>
            <a:off x="5776454" y="3881731"/>
            <a:ext cx="177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https://xenproject.org/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68" name="Google Shape;1568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INSTRUMENTALIZAÇÃO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S0LUC40</a:t>
            </a:r>
            <a:endParaRPr/>
          </a:p>
        </p:txBody>
      </p:sp>
      <p:sp>
        <p:nvSpPr>
          <p:cNvPr id="1574" name="Google Shape;1574;p52"/>
          <p:cNvSpPr/>
          <p:nvPr/>
        </p:nvSpPr>
        <p:spPr>
          <a:xfrm>
            <a:off x="4657613" y="1374175"/>
            <a:ext cx="1453200" cy="1729800"/>
          </a:xfrm>
          <a:prstGeom prst="rect">
            <a:avLst/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2"/>
          <p:cNvSpPr/>
          <p:nvPr/>
        </p:nvSpPr>
        <p:spPr>
          <a:xfrm>
            <a:off x="6110813" y="1374163"/>
            <a:ext cx="1453200" cy="1729800"/>
          </a:xfrm>
          <a:prstGeom prst="rect">
            <a:avLst/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378" y="1570225"/>
            <a:ext cx="794075" cy="9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52"/>
          <p:cNvSpPr txBox="1"/>
          <p:nvPr/>
        </p:nvSpPr>
        <p:spPr>
          <a:xfrm>
            <a:off x="6379313" y="2511925"/>
            <a:ext cx="9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LINUX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578" name="Google Shape;1578;p52"/>
          <p:cNvSpPr txBox="1"/>
          <p:nvPr/>
        </p:nvSpPr>
        <p:spPr>
          <a:xfrm>
            <a:off x="6032963" y="2511913"/>
            <a:ext cx="16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579" name="Google Shape;1579;p52"/>
          <p:cNvSpPr/>
          <p:nvPr/>
        </p:nvSpPr>
        <p:spPr>
          <a:xfrm>
            <a:off x="4657738" y="3853675"/>
            <a:ext cx="2906400" cy="749700"/>
          </a:xfrm>
          <a:prstGeom prst="rect">
            <a:avLst/>
          </a:prstGeom>
          <a:solidFill>
            <a:srgbClr val="EEFF4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2"/>
          <p:cNvSpPr/>
          <p:nvPr/>
        </p:nvSpPr>
        <p:spPr>
          <a:xfrm>
            <a:off x="4657613" y="3103975"/>
            <a:ext cx="2906400" cy="749700"/>
          </a:xfrm>
          <a:prstGeom prst="rect">
            <a:avLst/>
          </a:prstGeom>
          <a:solidFill>
            <a:srgbClr val="ECE5B4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1" name="Google Shape;15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213" y="3196672"/>
            <a:ext cx="1455199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775" y="4045523"/>
            <a:ext cx="1238074" cy="3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613" y="1423468"/>
            <a:ext cx="1453200" cy="123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52"/>
          <p:cNvSpPr txBox="1"/>
          <p:nvPr/>
        </p:nvSpPr>
        <p:spPr>
          <a:xfrm>
            <a:off x="4579763" y="2511913"/>
            <a:ext cx="16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LINUX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Zen Dots"/>
                <a:ea typeface="Zen Dots"/>
                <a:cs typeface="Zen Dots"/>
                <a:sym typeface="Zen Dots"/>
              </a:rPr>
              <a:t>DA REPRESSÃO</a:t>
            </a:r>
            <a:endParaRPr b="1" sz="900"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585" name="Google Shape;1585;p52"/>
          <p:cNvGrpSpPr/>
          <p:nvPr/>
        </p:nvGrpSpPr>
        <p:grpSpPr>
          <a:xfrm>
            <a:off x="1502146" y="2030007"/>
            <a:ext cx="2364381" cy="2003683"/>
            <a:chOff x="5072850" y="1998050"/>
            <a:chExt cx="2813400" cy="2227800"/>
          </a:xfrm>
        </p:grpSpPr>
        <p:sp>
          <p:nvSpPr>
            <p:cNvPr id="1586" name="Google Shape;1586;p52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52"/>
          <p:cNvGrpSpPr/>
          <p:nvPr/>
        </p:nvGrpSpPr>
        <p:grpSpPr>
          <a:xfrm>
            <a:off x="1599316" y="1943863"/>
            <a:ext cx="2362131" cy="218100"/>
            <a:chOff x="1290775" y="1427525"/>
            <a:chExt cx="2813400" cy="218100"/>
          </a:xfrm>
        </p:grpSpPr>
        <p:sp>
          <p:nvSpPr>
            <p:cNvPr id="1589" name="Google Shape;1589;p52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3" name="Google Shape;159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9287" y="2161987"/>
            <a:ext cx="2362200" cy="12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52"/>
          <p:cNvSpPr txBox="1"/>
          <p:nvPr/>
        </p:nvSpPr>
        <p:spPr>
          <a:xfrm>
            <a:off x="1598238" y="3398988"/>
            <a:ext cx="23643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Zen Dots"/>
                <a:ea typeface="Zen Dots"/>
                <a:cs typeface="Zen Dots"/>
                <a:sym typeface="Zen Dots"/>
              </a:rPr>
              <a:t>HYPERVISORS SOLUTIONS</a:t>
            </a:r>
            <a:endParaRPr sz="1000"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53"/>
          <p:cNvSpPr/>
          <p:nvPr/>
        </p:nvSpPr>
        <p:spPr>
          <a:xfrm>
            <a:off x="794201" y="1245500"/>
            <a:ext cx="5318700" cy="298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0" name="Google Shape;16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615" y="2971923"/>
            <a:ext cx="2197588" cy="81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887" y="3422243"/>
            <a:ext cx="1504313" cy="172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53"/>
          <p:cNvSpPr txBox="1"/>
          <p:nvPr/>
        </p:nvSpPr>
        <p:spPr>
          <a:xfrm>
            <a:off x="794202" y="4190104"/>
            <a:ext cx="36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Elaboração própria.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03" name="Google Shape;1603;p5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INSTRUMENTALIZAÇÃO</a:t>
            </a:r>
            <a:endParaRPr/>
          </a:p>
        </p:txBody>
      </p:sp>
      <p:pic>
        <p:nvPicPr>
          <p:cNvPr id="1604" name="Google Shape;16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725" y="1363026"/>
            <a:ext cx="5183650" cy="2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4"/>
          <p:cNvSpPr txBox="1"/>
          <p:nvPr/>
        </p:nvSpPr>
        <p:spPr>
          <a:xfrm>
            <a:off x="2397150" y="1994450"/>
            <a:ext cx="434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SYSCALL HOOKING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038" y="1164800"/>
            <a:ext cx="2631613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80" y="2819598"/>
            <a:ext cx="2631617" cy="12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705" y="2882007"/>
            <a:ext cx="2564782" cy="110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3794" y="3067435"/>
            <a:ext cx="1944543" cy="729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8" name="Google Shape;1618;p55"/>
          <p:cNvCxnSpPr>
            <a:stCxn id="1615" idx="2"/>
            <a:endCxn id="1616" idx="2"/>
          </p:cNvCxnSpPr>
          <p:nvPr/>
        </p:nvCxnSpPr>
        <p:spPr>
          <a:xfrm rot="-5400000">
            <a:off x="3638139" y="2566843"/>
            <a:ext cx="62400" cy="2893500"/>
          </a:xfrm>
          <a:prstGeom prst="bentConnector3">
            <a:avLst>
              <a:gd fmla="val -33211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9" name="Google Shape;1619;p55"/>
          <p:cNvCxnSpPr>
            <a:stCxn id="1616" idx="0"/>
            <a:endCxn id="1617" idx="0"/>
          </p:cNvCxnSpPr>
          <p:nvPr/>
        </p:nvCxnSpPr>
        <p:spPr>
          <a:xfrm flipH="1" rot="-5400000">
            <a:off x="6298396" y="1699707"/>
            <a:ext cx="185400" cy="2550000"/>
          </a:xfrm>
          <a:prstGeom prst="bentConnector3">
            <a:avLst>
              <a:gd fmla="val -112112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0" name="Google Shape;1620;p55"/>
          <p:cNvCxnSpPr>
            <a:stCxn id="1617" idx="2"/>
            <a:endCxn id="1615" idx="1"/>
          </p:cNvCxnSpPr>
          <p:nvPr/>
        </p:nvCxnSpPr>
        <p:spPr>
          <a:xfrm flipH="1" rot="5400000">
            <a:off x="4104016" y="234922"/>
            <a:ext cx="364800" cy="6759300"/>
          </a:xfrm>
          <a:prstGeom prst="bentConnector4">
            <a:avLst>
              <a:gd fmla="val -176275" name="adj1"/>
              <a:gd fmla="val 103227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55"/>
          <p:cNvCxnSpPr>
            <a:stCxn id="1614" idx="1"/>
            <a:endCxn id="1615" idx="0"/>
          </p:cNvCxnSpPr>
          <p:nvPr/>
        </p:nvCxnSpPr>
        <p:spPr>
          <a:xfrm flipH="1">
            <a:off x="2222638" y="1785300"/>
            <a:ext cx="2156400" cy="1034400"/>
          </a:xfrm>
          <a:prstGeom prst="curved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55"/>
          <p:cNvSpPr txBox="1"/>
          <p:nvPr/>
        </p:nvSpPr>
        <p:spPr>
          <a:xfrm>
            <a:off x="697816" y="4489515"/>
            <a:ext cx="56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Adaptado de: http://jbremer.org/x86-api-hooking-demystified/#ah-abstract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23" name="Google Shape;1623;p55"/>
          <p:cNvSpPr txBox="1"/>
          <p:nvPr/>
        </p:nvSpPr>
        <p:spPr>
          <a:xfrm>
            <a:off x="2554748" y="3067320"/>
            <a:ext cx="7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1" sz="1100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4" name="Google Shape;1624;p55"/>
          <p:cNvSpPr txBox="1"/>
          <p:nvPr/>
        </p:nvSpPr>
        <p:spPr>
          <a:xfrm>
            <a:off x="3622295" y="3982322"/>
            <a:ext cx="2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b="1" sz="1100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5" name="Google Shape;1625;p55"/>
          <p:cNvSpPr txBox="1"/>
          <p:nvPr/>
        </p:nvSpPr>
        <p:spPr>
          <a:xfrm>
            <a:off x="6398467" y="2394746"/>
            <a:ext cx="2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b="1" sz="1100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6" name="Google Shape;1626;p55"/>
          <p:cNvSpPr txBox="1"/>
          <p:nvPr/>
        </p:nvSpPr>
        <p:spPr>
          <a:xfrm>
            <a:off x="6398467" y="4135531"/>
            <a:ext cx="2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b="1" sz="1100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7" name="Google Shape;1627;p55"/>
          <p:cNvSpPr txBox="1"/>
          <p:nvPr/>
        </p:nvSpPr>
        <p:spPr>
          <a:xfrm>
            <a:off x="2162815" y="3309742"/>
            <a:ext cx="7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b="1" sz="1100">
              <a:solidFill>
                <a:srgbClr val="FF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8" name="Google Shape;1628;p55"/>
          <p:cNvSpPr txBox="1"/>
          <p:nvPr/>
        </p:nvSpPr>
        <p:spPr>
          <a:xfrm rot="-925232">
            <a:off x="3093121" y="1608298"/>
            <a:ext cx="701763" cy="3539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HOOK</a:t>
            </a:r>
            <a:endParaRPr b="1" sz="11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9" name="Google Shape;1629;p55"/>
          <p:cNvSpPr txBox="1"/>
          <p:nvPr/>
        </p:nvSpPr>
        <p:spPr>
          <a:xfrm>
            <a:off x="835645" y="1916453"/>
            <a:ext cx="14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(x86 LAND)</a:t>
            </a:r>
            <a:endParaRPr>
              <a:solidFill>
                <a:srgbClr val="EEFF4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30" name="Google Shape;1630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INLINE HOOKING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6"/>
          <p:cNvSpPr/>
          <p:nvPr/>
        </p:nvSpPr>
        <p:spPr>
          <a:xfrm>
            <a:off x="833674" y="1286409"/>
            <a:ext cx="7054500" cy="234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6" name="Google Shape;16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025" y="1210925"/>
            <a:ext cx="6840134" cy="23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734" y="2905408"/>
            <a:ext cx="2023454" cy="1705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56"/>
          <p:cNvSpPr txBox="1"/>
          <p:nvPr/>
        </p:nvSpPr>
        <p:spPr>
          <a:xfrm>
            <a:off x="4080841" y="1286390"/>
            <a:ext cx="25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SIGTRAP</a:t>
            </a:r>
            <a:endParaRPr/>
          </a:p>
        </p:txBody>
      </p:sp>
      <p:sp>
        <p:nvSpPr>
          <p:cNvPr id="1639" name="Google Shape;1639;p56"/>
          <p:cNvSpPr txBox="1"/>
          <p:nvPr/>
        </p:nvSpPr>
        <p:spPr>
          <a:xfrm>
            <a:off x="833676" y="3868325"/>
            <a:ext cx="301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SMC = SECURE MONITOR CALL</a:t>
            </a:r>
            <a:endParaRPr b="1"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0" name="Google Shape;1640;p56"/>
          <p:cNvSpPr txBox="1"/>
          <p:nvPr/>
        </p:nvSpPr>
        <p:spPr>
          <a:xfrm>
            <a:off x="3846275" y="3963150"/>
            <a:ext cx="251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só podem ser direcionadas para uma TEE no </a:t>
            </a:r>
            <a:r>
              <a:rPr b="1" i="1" lang="en" sz="15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TruztZone</a:t>
            </a:r>
            <a:r>
              <a:rPr b="1" lang="en" sz="15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 ou para o </a:t>
            </a:r>
            <a:r>
              <a:rPr b="1" i="1" lang="en" sz="15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Hypervisor</a:t>
            </a:r>
            <a:endParaRPr b="1" sz="1600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641" name="Google Shape;1641;p56"/>
          <p:cNvCxnSpPr>
            <a:stCxn id="1639" idx="2"/>
          </p:cNvCxnSpPr>
          <p:nvPr/>
        </p:nvCxnSpPr>
        <p:spPr>
          <a:xfrm flipH="1" rot="-5400000">
            <a:off x="2948676" y="3628925"/>
            <a:ext cx="216000" cy="1433400"/>
          </a:xfrm>
          <a:prstGeom prst="bentConnector2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diamond"/>
            <a:tailEnd len="med" w="med" type="triangle"/>
          </a:ln>
        </p:spPr>
      </p:cxnSp>
      <p:sp>
        <p:nvSpPr>
          <p:cNvPr id="1642" name="Google Shape;1642;p56"/>
          <p:cNvSpPr txBox="1"/>
          <p:nvPr/>
        </p:nvSpPr>
        <p:spPr>
          <a:xfrm>
            <a:off x="833674" y="3558495"/>
            <a:ext cx="368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Elaboração própria.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43" name="Google Shape;1643;p5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SYSCALL</a:t>
            </a:r>
            <a:r>
              <a:rPr lang="en">
                <a:solidFill>
                  <a:schemeClr val="lt2"/>
                </a:solidFill>
              </a:rPr>
              <a:t> HOOKING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0" y="871250"/>
            <a:ext cx="4770150" cy="3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525" y="871250"/>
            <a:ext cx="3851749" cy="19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938" y="2959024"/>
            <a:ext cx="3250925" cy="1983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1" name="Google Shape;1651;p57"/>
          <p:cNvCxnSpPr/>
          <p:nvPr/>
        </p:nvCxnSpPr>
        <p:spPr>
          <a:xfrm flipH="1" rot="10800000">
            <a:off x="547825" y="1052200"/>
            <a:ext cx="1103100" cy="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57"/>
          <p:cNvSpPr/>
          <p:nvPr/>
        </p:nvSpPr>
        <p:spPr>
          <a:xfrm>
            <a:off x="1696350" y="371925"/>
            <a:ext cx="3828150" cy="598725"/>
          </a:xfrm>
          <a:custGeom>
            <a:rect b="b" l="l" r="r" t="t"/>
            <a:pathLst>
              <a:path extrusionOk="0" h="23949" w="153126">
                <a:moveTo>
                  <a:pt x="0" y="23949"/>
                </a:moveTo>
                <a:cubicBezTo>
                  <a:pt x="6404" y="1544"/>
                  <a:pt x="42375" y="0"/>
                  <a:pt x="65677" y="0"/>
                </a:cubicBezTo>
                <a:cubicBezTo>
                  <a:pt x="85487" y="0"/>
                  <a:pt x="105398" y="1920"/>
                  <a:pt x="124823" y="5806"/>
                </a:cubicBezTo>
                <a:cubicBezTo>
                  <a:pt x="131784" y="7199"/>
                  <a:pt x="139827" y="6626"/>
                  <a:pt x="145506" y="10886"/>
                </a:cubicBezTo>
                <a:cubicBezTo>
                  <a:pt x="148449" y="13093"/>
                  <a:pt x="150525" y="16268"/>
                  <a:pt x="153126" y="18869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653" name="Google Shape;1653;p57"/>
          <p:cNvCxnSpPr/>
          <p:nvPr/>
        </p:nvCxnSpPr>
        <p:spPr>
          <a:xfrm flipH="1" rot="10800000">
            <a:off x="6333575" y="1850675"/>
            <a:ext cx="1531500" cy="1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57"/>
          <p:cNvSpPr/>
          <p:nvPr/>
        </p:nvSpPr>
        <p:spPr>
          <a:xfrm>
            <a:off x="4426237" y="970650"/>
            <a:ext cx="1161350" cy="3683000"/>
          </a:xfrm>
          <a:custGeom>
            <a:rect b="b" l="l" r="r" t="t"/>
            <a:pathLst>
              <a:path extrusionOk="0" h="147320" w="46454">
                <a:moveTo>
                  <a:pt x="29417" y="0"/>
                </a:moveTo>
                <a:cubicBezTo>
                  <a:pt x="17241" y="4864"/>
                  <a:pt x="8649" y="18485"/>
                  <a:pt x="5468" y="31205"/>
                </a:cubicBezTo>
                <a:cubicBezTo>
                  <a:pt x="-285" y="54208"/>
                  <a:pt x="-3681" y="81115"/>
                  <a:pt x="6920" y="102325"/>
                </a:cubicBezTo>
                <a:cubicBezTo>
                  <a:pt x="10566" y="109619"/>
                  <a:pt x="15786" y="116016"/>
                  <a:pt x="19982" y="123008"/>
                </a:cubicBezTo>
                <a:cubicBezTo>
                  <a:pt x="23123" y="128243"/>
                  <a:pt x="25257" y="134585"/>
                  <a:pt x="30142" y="138248"/>
                </a:cubicBezTo>
                <a:cubicBezTo>
                  <a:pt x="33959" y="141110"/>
                  <a:pt x="37910" y="144135"/>
                  <a:pt x="42480" y="145505"/>
                </a:cubicBezTo>
                <a:cubicBezTo>
                  <a:pt x="43775" y="145893"/>
                  <a:pt x="47420" y="146992"/>
                  <a:pt x="46108" y="147320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655" name="Google Shape;1655;p57"/>
          <p:cNvCxnSpPr/>
          <p:nvPr/>
        </p:nvCxnSpPr>
        <p:spPr>
          <a:xfrm>
            <a:off x="5488950" y="3150800"/>
            <a:ext cx="734100" cy="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6" name="Google Shape;1656;p57"/>
          <p:cNvSpPr txBox="1"/>
          <p:nvPr/>
        </p:nvSpPr>
        <p:spPr>
          <a:xfrm>
            <a:off x="95600" y="4508825"/>
            <a:ext cx="539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NÃO QUEREMOS PRECISAR EDITAR ESSE TIPO DE COISA &gt;;(</a:t>
            </a:r>
            <a:endParaRPr b="1" sz="1700">
              <a:solidFill>
                <a:srgbClr val="FF99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58"/>
          <p:cNvSpPr txBox="1"/>
          <p:nvPr/>
        </p:nvSpPr>
        <p:spPr>
          <a:xfrm>
            <a:off x="340350" y="1418500"/>
            <a:ext cx="8463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Medium"/>
              <a:buChar char="●"/>
            </a:pP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XEN, as </a:t>
            </a:r>
            <a:r>
              <a:rPr i="1"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interrupts/exceptions</a:t>
            </a: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são publicadas nos chamados </a:t>
            </a:r>
            <a:r>
              <a:rPr b="1" lang="en" sz="1500" u="sng">
                <a:solidFill>
                  <a:schemeClr val="lt2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“</a:t>
            </a:r>
            <a:r>
              <a:rPr b="1" i="1" lang="en" sz="1500" u="sng">
                <a:solidFill>
                  <a:schemeClr val="lt2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Event Channels</a:t>
            </a:r>
            <a:r>
              <a:rPr b="1" lang="en" sz="1500" u="sng">
                <a:solidFill>
                  <a:schemeClr val="lt2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”</a:t>
            </a: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Medium"/>
              <a:buChar char="○"/>
            </a:pP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Um “</a:t>
            </a:r>
            <a:r>
              <a:rPr i="1"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Event Channel</a:t>
            </a: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” pode ser lido pelo “</a:t>
            </a:r>
            <a:r>
              <a:rPr i="1"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Dom0</a:t>
            </a: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”;</a:t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Medium"/>
              <a:buChar char="○"/>
            </a:pP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Dom0 pode registrar funções de callback:</a:t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 Medium"/>
              <a:buChar char="■"/>
            </a:pP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Respondem quando um </a:t>
            </a:r>
            <a:r>
              <a:rPr i="1"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interrupt/exception</a:t>
            </a:r>
            <a:r>
              <a:rPr lang="en" sz="1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é publicado.</a:t>
            </a:r>
            <a:endParaRPr sz="15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62" name="Google Shape;1662;p58"/>
          <p:cNvSpPr txBox="1"/>
          <p:nvPr/>
        </p:nvSpPr>
        <p:spPr>
          <a:xfrm>
            <a:off x="1926303" y="3358631"/>
            <a:ext cx="61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NÃO PRECISAMOS LIDAR DIRETAMENTE COM A</a:t>
            </a:r>
            <a:endParaRPr b="1">
              <a:solidFill>
                <a:schemeClr val="lt2"/>
              </a:solidFill>
              <a:highlight>
                <a:schemeClr val="dk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highlight>
                  <a:schemeClr val="dk1"/>
                </a:highlight>
                <a:latin typeface="Work Sans"/>
                <a:ea typeface="Work Sans"/>
                <a:cs typeface="Work Sans"/>
                <a:sym typeface="Work Sans"/>
              </a:rPr>
              <a:t>EXCEPTION VECTOR TABLE !!!</a:t>
            </a:r>
            <a:r>
              <a:rPr b="1" lang="en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63" name="Google Shape;1663;p58"/>
          <p:cNvCxnSpPr>
            <a:endCxn id="1662" idx="2"/>
          </p:cNvCxnSpPr>
          <p:nvPr/>
        </p:nvCxnSpPr>
        <p:spPr>
          <a:xfrm flipH="1">
            <a:off x="4996953" y="1787531"/>
            <a:ext cx="2741400" cy="2186700"/>
          </a:xfrm>
          <a:prstGeom prst="curvedConnector4">
            <a:avLst>
              <a:gd fmla="val 2947" name="adj1"/>
              <a:gd fmla="val 11089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64" name="Google Shape;1664;p5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XEN EVENT CHANNELS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2"/>
          <p:cNvSpPr txBox="1"/>
          <p:nvPr>
            <p:ph type="title"/>
          </p:nvPr>
        </p:nvSpPr>
        <p:spPr>
          <a:xfrm>
            <a:off x="1001200" y="1035300"/>
            <a:ext cx="776700" cy="3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A</a:t>
            </a:r>
            <a:endParaRPr i="1" sz="3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G</a:t>
            </a:r>
            <a:endParaRPr i="1" sz="3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E</a:t>
            </a:r>
            <a:endParaRPr i="1" sz="3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N</a:t>
            </a:r>
            <a:endParaRPr i="1" sz="3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D</a:t>
            </a:r>
            <a:endParaRPr i="1" sz="3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chemeClr val="accent2"/>
                </a:solidFill>
              </a:rPr>
              <a:t>A</a:t>
            </a:r>
            <a:endParaRPr i="1" sz="3700">
              <a:solidFill>
                <a:schemeClr val="accent2"/>
              </a:solidFill>
            </a:endParaRPr>
          </a:p>
        </p:txBody>
      </p:sp>
      <p:sp>
        <p:nvSpPr>
          <p:cNvPr id="1293" name="Google Shape;1293;p32"/>
          <p:cNvSpPr txBox="1"/>
          <p:nvPr/>
        </p:nvSpPr>
        <p:spPr>
          <a:xfrm>
            <a:off x="2144225" y="547650"/>
            <a:ext cx="32760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MOTIVAÇÃO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PROBLEMA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SOLUÇÃO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HYPERVISORS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Histórico em Infosec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Tipos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ARM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RISC Arch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Exception Levels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Exception Vector Table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HYPERVISORS + ARM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Virtual Memory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SLAT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94" name="Google Shape;1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51" y="2875625"/>
            <a:ext cx="1932225" cy="19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32"/>
          <p:cNvSpPr txBox="1"/>
          <p:nvPr/>
        </p:nvSpPr>
        <p:spPr>
          <a:xfrm>
            <a:off x="5420225" y="74435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XEN PROJECT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Arquitetura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LibVMI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SYSCALL HOOKING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Inline Hooking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SMC Trick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Event Channel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HIDING IN THE SHADOWS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XEN Altp2m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◆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Cache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Incoherence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OQ FALTOU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RECOMENDAÇÕES</a:t>
            </a:r>
            <a:endParaRPr b="1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Work Sans"/>
              <a:buChar char="➔"/>
            </a:pPr>
            <a:r>
              <a:rPr b="1"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REFERÊNCIAS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6" y="1278675"/>
            <a:ext cx="8101650" cy="31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59"/>
          <p:cNvSpPr txBox="1"/>
          <p:nvPr/>
        </p:nvSpPr>
        <p:spPr>
          <a:xfrm>
            <a:off x="897176" y="4415363"/>
            <a:ext cx="415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Elaboração própria.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71" name="Google Shape;1671;p59"/>
          <p:cNvSpPr txBox="1"/>
          <p:nvPr/>
        </p:nvSpPr>
        <p:spPr>
          <a:xfrm>
            <a:off x="1293825" y="1628350"/>
            <a:ext cx="66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Work Sans Medium"/>
                <a:ea typeface="Work Sans Medium"/>
                <a:cs typeface="Work Sans Medium"/>
                <a:sym typeface="Work Sans Medium"/>
              </a:rPr>
              <a:t>KERNEL</a:t>
            </a:r>
            <a:endParaRPr sz="7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72" name="Google Shape;1672;p5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FINAL PIPELINE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0"/>
          <p:cNvSpPr txBox="1"/>
          <p:nvPr/>
        </p:nvSpPr>
        <p:spPr>
          <a:xfrm>
            <a:off x="2397150" y="2202300"/>
            <a:ext cx="43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STEALTH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6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XEN ALTP2M</a:t>
            </a:r>
            <a:endParaRPr/>
          </a:p>
        </p:txBody>
      </p:sp>
      <p:pic>
        <p:nvPicPr>
          <p:cNvPr id="1683" name="Google Shape;16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00" y="1309324"/>
            <a:ext cx="5674325" cy="22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50" y="2267850"/>
            <a:ext cx="2254952" cy="24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048" y="2267852"/>
            <a:ext cx="2134106" cy="24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61"/>
          <p:cNvSpPr txBox="1"/>
          <p:nvPr/>
        </p:nvSpPr>
        <p:spPr>
          <a:xfrm>
            <a:off x="3390050" y="1914075"/>
            <a:ext cx="15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NO ALTP2M</a:t>
            </a:r>
            <a:endParaRPr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87" name="Google Shape;1687;p61"/>
          <p:cNvSpPr txBox="1"/>
          <p:nvPr/>
        </p:nvSpPr>
        <p:spPr>
          <a:xfrm>
            <a:off x="5871450" y="1914075"/>
            <a:ext cx="15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WITH ALTP2M</a:t>
            </a:r>
            <a:endParaRPr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88" name="Google Shape;1688;p61"/>
          <p:cNvSpPr/>
          <p:nvPr/>
        </p:nvSpPr>
        <p:spPr>
          <a:xfrm>
            <a:off x="7311575" y="3583225"/>
            <a:ext cx="952500" cy="1070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62"/>
          <p:cNvSpPr/>
          <p:nvPr/>
        </p:nvSpPr>
        <p:spPr>
          <a:xfrm>
            <a:off x="2022925" y="1551225"/>
            <a:ext cx="1977600" cy="268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naheim"/>
                <a:ea typeface="Anaheim"/>
                <a:cs typeface="Anaheim"/>
                <a:sym typeface="Anaheim"/>
              </a:rPr>
              <a:t>[R/W/X]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94" name="Google Shape;1694;p6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695" name="Google Shape;1695;p62"/>
          <p:cNvSpPr txBox="1"/>
          <p:nvPr/>
        </p:nvSpPr>
        <p:spPr>
          <a:xfrm>
            <a:off x="720000" y="12972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#1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96" name="Google Shape;16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051" y="1474200"/>
            <a:ext cx="3897650" cy="283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7" name="Google Shape;1697;p62"/>
          <p:cNvGrpSpPr/>
          <p:nvPr/>
        </p:nvGrpSpPr>
        <p:grpSpPr>
          <a:xfrm>
            <a:off x="4608061" y="1256100"/>
            <a:ext cx="2721738" cy="218100"/>
            <a:chOff x="1290775" y="1427529"/>
            <a:chExt cx="2867100" cy="218100"/>
          </a:xfrm>
        </p:grpSpPr>
        <p:sp>
          <p:nvSpPr>
            <p:cNvPr id="1698" name="Google Shape;1698;p62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p62"/>
          <p:cNvSpPr/>
          <p:nvPr/>
        </p:nvSpPr>
        <p:spPr>
          <a:xfrm>
            <a:off x="5512600" y="1256100"/>
            <a:ext cx="2993100" cy="218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63"/>
          <p:cNvSpPr/>
          <p:nvPr/>
        </p:nvSpPr>
        <p:spPr>
          <a:xfrm>
            <a:off x="1877775" y="1533075"/>
            <a:ext cx="1977600" cy="268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[R/W/X]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08" name="Google Shape;1708;p6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09" name="Google Shape;1709;p63"/>
          <p:cNvSpPr/>
          <p:nvPr/>
        </p:nvSpPr>
        <p:spPr>
          <a:xfrm>
            <a:off x="5695025" y="1533075"/>
            <a:ext cx="1977600" cy="2685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[R/W/X]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710" name="Google Shape;1710;p63"/>
          <p:cNvCxnSpPr>
            <a:stCxn id="1707" idx="3"/>
            <a:endCxn id="1709" idx="1"/>
          </p:cNvCxnSpPr>
          <p:nvPr/>
        </p:nvCxnSpPr>
        <p:spPr>
          <a:xfrm>
            <a:off x="3855375" y="2875725"/>
            <a:ext cx="1839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1" name="Google Shape;1711;p63"/>
          <p:cNvSpPr txBox="1"/>
          <p:nvPr/>
        </p:nvSpPr>
        <p:spPr>
          <a:xfrm>
            <a:off x="720000" y="12972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#2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12" name="Google Shape;1712;p63"/>
          <p:cNvSpPr txBox="1"/>
          <p:nvPr/>
        </p:nvSpPr>
        <p:spPr>
          <a:xfrm rot="-789">
            <a:off x="3265651" y="2490535"/>
            <a:ext cx="261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Clone</a:t>
            </a:r>
            <a:endParaRPr b="1" sz="17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4"/>
          <p:cNvSpPr/>
          <p:nvPr/>
        </p:nvSpPr>
        <p:spPr>
          <a:xfrm>
            <a:off x="1877775" y="1533075"/>
            <a:ext cx="1977600" cy="268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18" name="Google Shape;1718;p6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19" name="Google Shape;1719;p64"/>
          <p:cNvSpPr/>
          <p:nvPr/>
        </p:nvSpPr>
        <p:spPr>
          <a:xfrm>
            <a:off x="5695025" y="1533075"/>
            <a:ext cx="1977600" cy="2685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20" name="Google Shape;1720;p64"/>
          <p:cNvSpPr txBox="1"/>
          <p:nvPr/>
        </p:nvSpPr>
        <p:spPr>
          <a:xfrm>
            <a:off x="720000" y="12972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#3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65"/>
          <p:cNvSpPr/>
          <p:nvPr/>
        </p:nvSpPr>
        <p:spPr>
          <a:xfrm>
            <a:off x="6085900" y="3290625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26" name="Google Shape;1726;p6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27" name="Google Shape;1727;p65"/>
          <p:cNvSpPr/>
          <p:nvPr/>
        </p:nvSpPr>
        <p:spPr>
          <a:xfrm>
            <a:off x="3228975" y="3290625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28" name="Google Shape;1728;p65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#4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29" name="Google Shape;1729;p65"/>
          <p:cNvSpPr/>
          <p:nvPr/>
        </p:nvSpPr>
        <p:spPr>
          <a:xfrm>
            <a:off x="479300" y="11744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</a:t>
            </a:r>
            <a:r>
              <a:rPr lang="en">
                <a:latin typeface="Zen Dots"/>
                <a:ea typeface="Zen Dots"/>
                <a:cs typeface="Zen Dots"/>
                <a:sym typeface="Zen Dots"/>
              </a:rPr>
              <a:t>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730" name="Google Shape;1730;p65"/>
          <p:cNvCxnSpPr>
            <a:endCxn id="1731" idx="1"/>
          </p:cNvCxnSpPr>
          <p:nvPr/>
        </p:nvCxnSpPr>
        <p:spPr>
          <a:xfrm flipH="1" rot="10800000">
            <a:off x="2222450" y="1862050"/>
            <a:ext cx="37284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2" name="Google Shape;1732;p65"/>
          <p:cNvSpPr txBox="1"/>
          <p:nvPr/>
        </p:nvSpPr>
        <p:spPr>
          <a:xfrm rot="-789">
            <a:off x="2621526" y="15023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Read / “integrity check”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33" name="Google Shape;1733;p65"/>
          <p:cNvSpPr txBox="1"/>
          <p:nvPr/>
        </p:nvSpPr>
        <p:spPr>
          <a:xfrm>
            <a:off x="5769425" y="2286050"/>
            <a:ext cx="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734" name="Google Shape;1734;p65"/>
          <p:cNvCxnSpPr>
            <a:endCxn id="1725" idx="0"/>
          </p:cNvCxnSpPr>
          <p:nvPr/>
        </p:nvCxnSpPr>
        <p:spPr>
          <a:xfrm>
            <a:off x="6857950" y="2440125"/>
            <a:ext cx="9600" cy="85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65"/>
          <p:cNvSpPr/>
          <p:nvPr/>
        </p:nvSpPr>
        <p:spPr>
          <a:xfrm>
            <a:off x="5950850" y="12656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35" name="Google Shape;1735;p65"/>
          <p:cNvSpPr txBox="1"/>
          <p:nvPr/>
        </p:nvSpPr>
        <p:spPr>
          <a:xfrm rot="-789">
            <a:off x="5183151" y="2573685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Exception</a:t>
            </a:r>
            <a:r>
              <a:rPr b="1" lang="en" sz="1300">
                <a:solidFill>
                  <a:srgbClr val="FF0000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sz="1300">
              <a:solidFill>
                <a:srgbClr val="FF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36" name="Google Shape;1736;p65"/>
          <p:cNvSpPr/>
          <p:nvPr/>
        </p:nvSpPr>
        <p:spPr>
          <a:xfrm>
            <a:off x="5881925" y="2645288"/>
            <a:ext cx="254016" cy="281232"/>
          </a:xfrm>
          <a:prstGeom prst="lightningBolt">
            <a:avLst/>
          </a:prstGeom>
          <a:solidFill>
            <a:srgbClr val="EEFF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65"/>
          <p:cNvSpPr txBox="1"/>
          <p:nvPr/>
        </p:nvSpPr>
        <p:spPr>
          <a:xfrm>
            <a:off x="3806475" y="123687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FF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38" name="Google Shape;1738;p65"/>
          <p:cNvSpPr txBox="1"/>
          <p:nvPr/>
        </p:nvSpPr>
        <p:spPr>
          <a:xfrm>
            <a:off x="6845400" y="251982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6"/>
          <p:cNvSpPr/>
          <p:nvPr/>
        </p:nvSpPr>
        <p:spPr>
          <a:xfrm>
            <a:off x="3329200" y="3236200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44" name="Google Shape;1744;p6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45" name="Google Shape;1745;p66"/>
          <p:cNvSpPr/>
          <p:nvPr/>
        </p:nvSpPr>
        <p:spPr>
          <a:xfrm>
            <a:off x="6053600" y="3236200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46" name="Google Shape;1746;p66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#5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47" name="Google Shape;1747;p66"/>
          <p:cNvSpPr/>
          <p:nvPr/>
        </p:nvSpPr>
        <p:spPr>
          <a:xfrm>
            <a:off x="479300" y="12656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48" name="Google Shape;1748;p66"/>
          <p:cNvSpPr/>
          <p:nvPr/>
        </p:nvSpPr>
        <p:spPr>
          <a:xfrm>
            <a:off x="5950850" y="13112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749" name="Google Shape;1749;p66"/>
          <p:cNvCxnSpPr>
            <a:stCxn id="1748" idx="1"/>
            <a:endCxn id="1747" idx="3"/>
          </p:cNvCxnSpPr>
          <p:nvPr/>
        </p:nvCxnSpPr>
        <p:spPr>
          <a:xfrm flipH="1">
            <a:off x="2184950" y="1907650"/>
            <a:ext cx="3765900" cy="4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0" name="Google Shape;1750;p66"/>
          <p:cNvSpPr txBox="1"/>
          <p:nvPr/>
        </p:nvSpPr>
        <p:spPr>
          <a:xfrm rot="-789">
            <a:off x="2761476" y="15680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Freeze / Pause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751" name="Google Shape;1751;p66"/>
          <p:cNvCxnSpPr/>
          <p:nvPr/>
        </p:nvCxnSpPr>
        <p:spPr>
          <a:xfrm>
            <a:off x="4889500" y="4181925"/>
            <a:ext cx="117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2" name="Google Shape;1752;p66"/>
          <p:cNvCxnSpPr/>
          <p:nvPr/>
        </p:nvCxnSpPr>
        <p:spPr>
          <a:xfrm>
            <a:off x="4898575" y="3601350"/>
            <a:ext cx="116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66"/>
          <p:cNvCxnSpPr>
            <a:stCxn id="1745" idx="0"/>
            <a:endCxn id="1748" idx="2"/>
          </p:cNvCxnSpPr>
          <p:nvPr/>
        </p:nvCxnSpPr>
        <p:spPr>
          <a:xfrm rot="10800000">
            <a:off x="6835250" y="2504200"/>
            <a:ext cx="0" cy="73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4" name="Google Shape;1754;p66"/>
          <p:cNvSpPr txBox="1"/>
          <p:nvPr/>
        </p:nvSpPr>
        <p:spPr>
          <a:xfrm rot="-893">
            <a:off x="4898575" y="3699154"/>
            <a:ext cx="115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Switch Views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55" name="Google Shape;1755;p66"/>
          <p:cNvSpPr txBox="1"/>
          <p:nvPr/>
        </p:nvSpPr>
        <p:spPr>
          <a:xfrm>
            <a:off x="3863675" y="1311250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56" name="Google Shape;1756;p66"/>
          <p:cNvSpPr txBox="1"/>
          <p:nvPr/>
        </p:nvSpPr>
        <p:spPr>
          <a:xfrm>
            <a:off x="5268900" y="3184950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7"/>
          <p:cNvSpPr/>
          <p:nvPr/>
        </p:nvSpPr>
        <p:spPr>
          <a:xfrm>
            <a:off x="3329200" y="3236200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62" name="Google Shape;1762;p6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63" name="Google Shape;1763;p67"/>
          <p:cNvSpPr/>
          <p:nvPr/>
        </p:nvSpPr>
        <p:spPr>
          <a:xfrm>
            <a:off x="6053600" y="3236200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64" name="Google Shape;1764;p67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#6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65" name="Google Shape;1765;p67"/>
          <p:cNvSpPr/>
          <p:nvPr/>
        </p:nvSpPr>
        <p:spPr>
          <a:xfrm>
            <a:off x="479300" y="12656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66" name="Google Shape;1766;p67"/>
          <p:cNvSpPr/>
          <p:nvPr/>
        </p:nvSpPr>
        <p:spPr>
          <a:xfrm>
            <a:off x="5950850" y="13112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767" name="Google Shape;1767;p67"/>
          <p:cNvCxnSpPr>
            <a:stCxn id="1766" idx="1"/>
            <a:endCxn id="1765" idx="3"/>
          </p:cNvCxnSpPr>
          <p:nvPr/>
        </p:nvCxnSpPr>
        <p:spPr>
          <a:xfrm flipH="1">
            <a:off x="2184950" y="1907650"/>
            <a:ext cx="3765900" cy="4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8" name="Google Shape;1768;p67"/>
          <p:cNvSpPr txBox="1"/>
          <p:nvPr/>
        </p:nvSpPr>
        <p:spPr>
          <a:xfrm rot="-789">
            <a:off x="2761476" y="15680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Read Result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769" name="Google Shape;1769;p67"/>
          <p:cNvCxnSpPr>
            <a:stCxn id="1763" idx="0"/>
            <a:endCxn id="1766" idx="2"/>
          </p:cNvCxnSpPr>
          <p:nvPr/>
        </p:nvCxnSpPr>
        <p:spPr>
          <a:xfrm rot="10800000">
            <a:off x="6835250" y="2504200"/>
            <a:ext cx="0" cy="73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70" name="Google Shape;1770;p67"/>
          <p:cNvSpPr txBox="1"/>
          <p:nvPr/>
        </p:nvSpPr>
        <p:spPr>
          <a:xfrm rot="-789">
            <a:off x="5811301" y="2582223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Read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1" name="Google Shape;1771;p67"/>
          <p:cNvSpPr txBox="1"/>
          <p:nvPr/>
        </p:nvSpPr>
        <p:spPr>
          <a:xfrm>
            <a:off x="7256925" y="252837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2" name="Google Shape;1772;p67"/>
          <p:cNvSpPr txBox="1"/>
          <p:nvPr/>
        </p:nvSpPr>
        <p:spPr>
          <a:xfrm>
            <a:off x="3863675" y="125967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68"/>
          <p:cNvSpPr/>
          <p:nvPr/>
        </p:nvSpPr>
        <p:spPr>
          <a:xfrm>
            <a:off x="6053600" y="3235200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78" name="Google Shape;1778;p6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79" name="Google Shape;1779;p68"/>
          <p:cNvSpPr/>
          <p:nvPr/>
        </p:nvSpPr>
        <p:spPr>
          <a:xfrm>
            <a:off x="3326200" y="3235200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0" name="Google Shape;1780;p68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#7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81" name="Google Shape;1781;p68"/>
          <p:cNvSpPr/>
          <p:nvPr/>
        </p:nvSpPr>
        <p:spPr>
          <a:xfrm>
            <a:off x="479300" y="12656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2" name="Google Shape;1782;p68"/>
          <p:cNvSpPr/>
          <p:nvPr/>
        </p:nvSpPr>
        <p:spPr>
          <a:xfrm>
            <a:off x="5950850" y="13112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783" name="Google Shape;1783;p68"/>
          <p:cNvCxnSpPr>
            <a:stCxn id="1782" idx="1"/>
            <a:endCxn id="1781" idx="3"/>
          </p:cNvCxnSpPr>
          <p:nvPr/>
        </p:nvCxnSpPr>
        <p:spPr>
          <a:xfrm flipH="1">
            <a:off x="2184950" y="1907650"/>
            <a:ext cx="3765900" cy="4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4" name="Google Shape;1784;p68"/>
          <p:cNvSpPr txBox="1"/>
          <p:nvPr/>
        </p:nvSpPr>
        <p:spPr>
          <a:xfrm rot="-789">
            <a:off x="2761476" y="15680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Freeze / Pause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785" name="Google Shape;1785;p68"/>
          <p:cNvCxnSpPr/>
          <p:nvPr/>
        </p:nvCxnSpPr>
        <p:spPr>
          <a:xfrm>
            <a:off x="4889500" y="4181925"/>
            <a:ext cx="1170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6" name="Google Shape;1786;p68"/>
          <p:cNvCxnSpPr/>
          <p:nvPr/>
        </p:nvCxnSpPr>
        <p:spPr>
          <a:xfrm>
            <a:off x="4898575" y="3601350"/>
            <a:ext cx="116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7" name="Google Shape;1787;p68"/>
          <p:cNvCxnSpPr>
            <a:stCxn id="1777" idx="0"/>
            <a:endCxn id="1782" idx="2"/>
          </p:cNvCxnSpPr>
          <p:nvPr/>
        </p:nvCxnSpPr>
        <p:spPr>
          <a:xfrm rot="10800000">
            <a:off x="6835250" y="2504100"/>
            <a:ext cx="0" cy="73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88" name="Google Shape;1788;p68"/>
          <p:cNvSpPr txBox="1"/>
          <p:nvPr/>
        </p:nvSpPr>
        <p:spPr>
          <a:xfrm rot="-893">
            <a:off x="4898575" y="3699154"/>
            <a:ext cx="115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Switch Views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89" name="Google Shape;1789;p68"/>
          <p:cNvSpPr txBox="1"/>
          <p:nvPr/>
        </p:nvSpPr>
        <p:spPr>
          <a:xfrm>
            <a:off x="3863675" y="125967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90" name="Google Shape;1790;p68"/>
          <p:cNvSpPr txBox="1"/>
          <p:nvPr/>
        </p:nvSpPr>
        <p:spPr>
          <a:xfrm>
            <a:off x="5267400" y="305402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PR0BL3M4</a:t>
            </a:r>
            <a:endParaRPr/>
          </a:p>
        </p:txBody>
      </p:sp>
      <p:pic>
        <p:nvPicPr>
          <p:cNvPr id="1301" name="Google Shape;1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5123">
            <a:off x="4302389" y="1701400"/>
            <a:ext cx="609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33"/>
          <p:cNvSpPr/>
          <p:nvPr/>
        </p:nvSpPr>
        <p:spPr>
          <a:xfrm>
            <a:off x="2281588" y="2650425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#1</a:t>
            </a:r>
            <a:endParaRPr/>
          </a:p>
        </p:txBody>
      </p:sp>
      <p:sp>
        <p:nvSpPr>
          <p:cNvPr id="1303" name="Google Shape;1303;p33"/>
          <p:cNvSpPr/>
          <p:nvPr/>
        </p:nvSpPr>
        <p:spPr>
          <a:xfrm>
            <a:off x="3655000" y="2650425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#2</a:t>
            </a:r>
            <a:endParaRPr/>
          </a:p>
        </p:txBody>
      </p:sp>
      <p:sp>
        <p:nvSpPr>
          <p:cNvPr id="1304" name="Google Shape;1304;p33"/>
          <p:cNvSpPr/>
          <p:nvPr/>
        </p:nvSpPr>
        <p:spPr>
          <a:xfrm>
            <a:off x="4999713" y="2650425"/>
            <a:ext cx="1658100" cy="5643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Solution</a:t>
            </a:r>
            <a:endParaRPr/>
          </a:p>
        </p:txBody>
      </p:sp>
      <p:pic>
        <p:nvPicPr>
          <p:cNvPr id="1305" name="Google Shape;13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13" y="2498875"/>
            <a:ext cx="297119" cy="28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6" name="Google Shape;1306;p33"/>
          <p:cNvCxnSpPr/>
          <p:nvPr/>
        </p:nvCxnSpPr>
        <p:spPr>
          <a:xfrm rot="10800000">
            <a:off x="2165688" y="3382750"/>
            <a:ext cx="11700" cy="13263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3"/>
          <p:cNvCxnSpPr/>
          <p:nvPr/>
        </p:nvCxnSpPr>
        <p:spPr>
          <a:xfrm flipH="1">
            <a:off x="2131338" y="3330850"/>
            <a:ext cx="4785900" cy="345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33"/>
          <p:cNvSpPr/>
          <p:nvPr/>
        </p:nvSpPr>
        <p:spPr>
          <a:xfrm>
            <a:off x="2309213" y="3552450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sp>
        <p:nvSpPr>
          <p:cNvPr id="1309" name="Google Shape;1309;p33"/>
          <p:cNvSpPr/>
          <p:nvPr/>
        </p:nvSpPr>
        <p:spPr>
          <a:xfrm>
            <a:off x="3508813" y="3552450"/>
            <a:ext cx="1378800" cy="5643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Kernel</a:t>
            </a:r>
            <a:endParaRPr/>
          </a:p>
        </p:txBody>
      </p:sp>
      <p:sp>
        <p:nvSpPr>
          <p:cNvPr id="1310" name="Google Shape;1310;p33"/>
          <p:cNvSpPr/>
          <p:nvPr/>
        </p:nvSpPr>
        <p:spPr>
          <a:xfrm>
            <a:off x="5093313" y="3552450"/>
            <a:ext cx="1470900" cy="5643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FIlter</a:t>
            </a:r>
            <a:endParaRPr/>
          </a:p>
        </p:txBody>
      </p:sp>
      <p:sp>
        <p:nvSpPr>
          <p:cNvPr id="1311" name="Google Shape;1311;p33"/>
          <p:cNvSpPr txBox="1"/>
          <p:nvPr/>
        </p:nvSpPr>
        <p:spPr>
          <a:xfrm>
            <a:off x="2225063" y="4434050"/>
            <a:ext cx="48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ISOLAMENTO (</a:t>
            </a:r>
            <a:r>
              <a:rPr b="1" lang="en" sz="1200">
                <a:solidFill>
                  <a:srgbClr val="ECE5B4"/>
                </a:solidFill>
                <a:latin typeface="Anaheim"/>
                <a:ea typeface="Anaheim"/>
                <a:cs typeface="Anaheim"/>
                <a:sym typeface="Anaheim"/>
              </a:rPr>
              <a:t>Controlado pelo KERNEL</a:t>
            </a:r>
            <a:r>
              <a:rPr lang="en" sz="12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)</a:t>
            </a:r>
            <a:endParaRPr sz="1200">
              <a:solidFill>
                <a:srgbClr val="ECE5B4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312" name="Google Shape;1312;p33"/>
          <p:cNvCxnSpPr/>
          <p:nvPr/>
        </p:nvCxnSpPr>
        <p:spPr>
          <a:xfrm flipH="1">
            <a:off x="3473350" y="2339050"/>
            <a:ext cx="11400" cy="10149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33"/>
          <p:cNvCxnSpPr/>
          <p:nvPr/>
        </p:nvCxnSpPr>
        <p:spPr>
          <a:xfrm flipH="1">
            <a:off x="4832400" y="2339050"/>
            <a:ext cx="11400" cy="10149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33"/>
          <p:cNvSpPr txBox="1"/>
          <p:nvPr/>
        </p:nvSpPr>
        <p:spPr>
          <a:xfrm>
            <a:off x="2050538" y="1661825"/>
            <a:ext cx="252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CE5B4"/>
                </a:solidFill>
                <a:latin typeface="Anaheim"/>
                <a:ea typeface="Anaheim"/>
                <a:cs typeface="Anaheim"/>
                <a:sym typeface="Anaheim"/>
              </a:rPr>
              <a:t>Malware comum:</a:t>
            </a:r>
            <a:endParaRPr b="1" sz="1700">
              <a:solidFill>
                <a:srgbClr val="ECE5B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15" name="Google Shape;1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575" y="1494200"/>
            <a:ext cx="681000" cy="8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642000"/>
            <a:ext cx="1326300" cy="1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9"/>
          <p:cNvSpPr/>
          <p:nvPr/>
        </p:nvSpPr>
        <p:spPr>
          <a:xfrm>
            <a:off x="6085900" y="3290625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96" name="Google Shape;1796;p6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797" name="Google Shape;1797;p69"/>
          <p:cNvSpPr/>
          <p:nvPr/>
        </p:nvSpPr>
        <p:spPr>
          <a:xfrm>
            <a:off x="3228975" y="3290625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98" name="Google Shape;1798;p69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#8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99" name="Google Shape;1799;p69"/>
          <p:cNvSpPr/>
          <p:nvPr/>
        </p:nvSpPr>
        <p:spPr>
          <a:xfrm>
            <a:off x="479300" y="11744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800" name="Google Shape;1800;p69"/>
          <p:cNvCxnSpPr>
            <a:endCxn id="1801" idx="1"/>
          </p:cNvCxnSpPr>
          <p:nvPr/>
        </p:nvCxnSpPr>
        <p:spPr>
          <a:xfrm flipH="1" rot="10800000">
            <a:off x="2222450" y="1862050"/>
            <a:ext cx="37284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2" name="Google Shape;1802;p69"/>
          <p:cNvSpPr txBox="1"/>
          <p:nvPr/>
        </p:nvSpPr>
        <p:spPr>
          <a:xfrm rot="-789">
            <a:off x="2621526" y="15023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Execute Function A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03" name="Google Shape;1803;p69"/>
          <p:cNvSpPr txBox="1"/>
          <p:nvPr/>
        </p:nvSpPr>
        <p:spPr>
          <a:xfrm>
            <a:off x="5769425" y="2286050"/>
            <a:ext cx="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04" name="Google Shape;1804;p69"/>
          <p:cNvCxnSpPr>
            <a:endCxn id="1795" idx="0"/>
          </p:cNvCxnSpPr>
          <p:nvPr/>
        </p:nvCxnSpPr>
        <p:spPr>
          <a:xfrm>
            <a:off x="6857950" y="2440125"/>
            <a:ext cx="9600" cy="85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1" name="Google Shape;1801;p69"/>
          <p:cNvSpPr/>
          <p:nvPr/>
        </p:nvSpPr>
        <p:spPr>
          <a:xfrm>
            <a:off x="5950850" y="12656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05" name="Google Shape;1805;p69"/>
          <p:cNvSpPr txBox="1"/>
          <p:nvPr/>
        </p:nvSpPr>
        <p:spPr>
          <a:xfrm rot="-789">
            <a:off x="5106951" y="2573685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06" name="Google Shape;1806;p69"/>
          <p:cNvSpPr txBox="1"/>
          <p:nvPr/>
        </p:nvSpPr>
        <p:spPr>
          <a:xfrm rot="-789">
            <a:off x="5161651" y="2573673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Fetch &gt;:)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07" name="Google Shape;1807;p69"/>
          <p:cNvSpPr txBox="1"/>
          <p:nvPr/>
        </p:nvSpPr>
        <p:spPr>
          <a:xfrm>
            <a:off x="3723725" y="1174450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08" name="Google Shape;1808;p69"/>
          <p:cNvSpPr txBox="1"/>
          <p:nvPr/>
        </p:nvSpPr>
        <p:spPr>
          <a:xfrm>
            <a:off x="6867550" y="251982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70"/>
          <p:cNvSpPr/>
          <p:nvPr/>
        </p:nvSpPr>
        <p:spPr>
          <a:xfrm>
            <a:off x="6085900" y="3290625"/>
            <a:ext cx="1563300" cy="13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VIEW 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Zen Dots"/>
                <a:ea typeface="Zen Dots"/>
                <a:cs typeface="Zen Dots"/>
                <a:sym typeface="Zen Dots"/>
              </a:rPr>
              <a:t>A</a:t>
            </a:r>
            <a:endParaRPr sz="2200"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(hooked)</a:t>
            </a:r>
            <a:endParaRPr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[-/-/X]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14" name="Google Shape;1814;p7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M3M0RY V13W SW1TCH</a:t>
            </a:r>
            <a:endParaRPr/>
          </a:p>
        </p:txBody>
      </p:sp>
      <p:sp>
        <p:nvSpPr>
          <p:cNvPr id="1815" name="Google Shape;1815;p70"/>
          <p:cNvSpPr/>
          <p:nvPr/>
        </p:nvSpPr>
        <p:spPr>
          <a:xfrm>
            <a:off x="3228975" y="3290625"/>
            <a:ext cx="1563300" cy="131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 VIEW 	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A’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[R/-/-]</a:t>
            </a:r>
            <a:endParaRPr sz="22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16" name="Google Shape;1816;p70"/>
          <p:cNvSpPr txBox="1"/>
          <p:nvPr/>
        </p:nvSpPr>
        <p:spPr>
          <a:xfrm>
            <a:off x="728750" y="3290625"/>
            <a:ext cx="12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latin typeface="Anaheim"/>
                <a:ea typeface="Anaheim"/>
                <a:cs typeface="Anaheim"/>
                <a:sym typeface="Anaheim"/>
              </a:rPr>
              <a:t>STEP #8</a:t>
            </a:r>
            <a:endParaRPr b="1" sz="2000">
              <a:solidFill>
                <a:srgbClr val="EEFF4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17" name="Google Shape;1817;p70"/>
          <p:cNvSpPr/>
          <p:nvPr/>
        </p:nvSpPr>
        <p:spPr>
          <a:xfrm>
            <a:off x="479300" y="1174450"/>
            <a:ext cx="1705500" cy="1375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vCPU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818" name="Google Shape;1818;p70"/>
          <p:cNvCxnSpPr>
            <a:endCxn id="1819" idx="1"/>
          </p:cNvCxnSpPr>
          <p:nvPr/>
        </p:nvCxnSpPr>
        <p:spPr>
          <a:xfrm flipH="1" rot="10800000">
            <a:off x="2222450" y="1862050"/>
            <a:ext cx="37284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0" name="Google Shape;1820;p70"/>
          <p:cNvSpPr txBox="1"/>
          <p:nvPr/>
        </p:nvSpPr>
        <p:spPr>
          <a:xfrm rot="-789">
            <a:off x="2621526" y="1502348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Execute Function A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21" name="Google Shape;1821;p70"/>
          <p:cNvSpPr txBox="1"/>
          <p:nvPr/>
        </p:nvSpPr>
        <p:spPr>
          <a:xfrm>
            <a:off x="5769425" y="2286050"/>
            <a:ext cx="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22" name="Google Shape;1822;p70"/>
          <p:cNvCxnSpPr>
            <a:endCxn id="1813" idx="0"/>
          </p:cNvCxnSpPr>
          <p:nvPr/>
        </p:nvCxnSpPr>
        <p:spPr>
          <a:xfrm>
            <a:off x="6857950" y="2440125"/>
            <a:ext cx="9600" cy="85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9" name="Google Shape;1819;p70"/>
          <p:cNvSpPr/>
          <p:nvPr/>
        </p:nvSpPr>
        <p:spPr>
          <a:xfrm>
            <a:off x="5950850" y="1265650"/>
            <a:ext cx="1768800" cy="119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XEN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23" name="Google Shape;1823;p70"/>
          <p:cNvSpPr txBox="1"/>
          <p:nvPr/>
        </p:nvSpPr>
        <p:spPr>
          <a:xfrm rot="-789">
            <a:off x="5106951" y="2573685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24" name="Google Shape;1824;p70"/>
          <p:cNvSpPr txBox="1"/>
          <p:nvPr/>
        </p:nvSpPr>
        <p:spPr>
          <a:xfrm rot="-789">
            <a:off x="5161651" y="2573673"/>
            <a:ext cx="26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Fetch &gt;:)</a:t>
            </a:r>
            <a:endParaRPr b="1" sz="13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25" name="Google Shape;1825;p70"/>
          <p:cNvSpPr txBox="1"/>
          <p:nvPr/>
        </p:nvSpPr>
        <p:spPr>
          <a:xfrm>
            <a:off x="3723725" y="1174450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26" name="Google Shape;1826;p70"/>
          <p:cNvSpPr txBox="1"/>
          <p:nvPr/>
        </p:nvSpPr>
        <p:spPr>
          <a:xfrm>
            <a:off x="6867550" y="2519825"/>
            <a:ext cx="4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00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b="1" sz="2000">
              <a:solidFill>
                <a:srgbClr val="00FF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27" name="Google Shape;1827;p70"/>
          <p:cNvSpPr txBox="1"/>
          <p:nvPr/>
        </p:nvSpPr>
        <p:spPr>
          <a:xfrm>
            <a:off x="2648900" y="2371650"/>
            <a:ext cx="2975400" cy="4617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AB40"/>
                </a:solidFill>
                <a:latin typeface="Anaheim"/>
                <a:ea typeface="Anaheim"/>
                <a:cs typeface="Anaheim"/>
                <a:sym typeface="Anaheim"/>
              </a:rPr>
              <a:t>Não funciona com AArch32! :C</a:t>
            </a:r>
            <a:endParaRPr b="1" sz="1800">
              <a:solidFill>
                <a:srgbClr val="FFAB4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28" name="Google Shape;1828;p70"/>
          <p:cNvCxnSpPr/>
          <p:nvPr/>
        </p:nvCxnSpPr>
        <p:spPr>
          <a:xfrm flipH="1" rot="10800000">
            <a:off x="6395150" y="4327500"/>
            <a:ext cx="11703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9" name="Google Shape;1829;p70"/>
          <p:cNvSpPr txBox="1"/>
          <p:nvPr/>
        </p:nvSpPr>
        <p:spPr>
          <a:xfrm>
            <a:off x="7184600" y="4357075"/>
            <a:ext cx="9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FF41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[R/-/X]</a:t>
            </a:r>
            <a:endParaRPr b="1">
              <a:solidFill>
                <a:srgbClr val="EEFF4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7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TLBs Split / Cache Incoherence</a:t>
            </a:r>
            <a:endParaRPr/>
          </a:p>
        </p:txBody>
      </p:sp>
      <p:sp>
        <p:nvSpPr>
          <p:cNvPr id="1835" name="Google Shape;1835;p71"/>
          <p:cNvSpPr txBox="1"/>
          <p:nvPr/>
        </p:nvSpPr>
        <p:spPr>
          <a:xfrm>
            <a:off x="4352475" y="4365175"/>
            <a:ext cx="42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Disponível em</a:t>
            </a: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: </a:t>
            </a: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http://phrack.org/issues/63/8.html</a:t>
            </a:r>
            <a:endParaRPr sz="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836" name="Google Shape;18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475" y="1229500"/>
            <a:ext cx="4295606" cy="31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63" y="1422125"/>
            <a:ext cx="345981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50" y="3117869"/>
            <a:ext cx="3847649" cy="1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150" y="2892700"/>
            <a:ext cx="3847650" cy="2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71"/>
          <p:cNvSpPr txBox="1"/>
          <p:nvPr/>
        </p:nvSpPr>
        <p:spPr>
          <a:xfrm>
            <a:off x="1627170" y="4318978"/>
            <a:ext cx="14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(x86 LAND)</a:t>
            </a:r>
            <a:endParaRPr>
              <a:solidFill>
                <a:srgbClr val="EEFF4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72"/>
          <p:cNvSpPr/>
          <p:nvPr/>
        </p:nvSpPr>
        <p:spPr>
          <a:xfrm>
            <a:off x="720000" y="2286000"/>
            <a:ext cx="1787100" cy="1061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CPU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46" name="Google Shape;1846;p72"/>
          <p:cNvSpPr/>
          <p:nvPr/>
        </p:nvSpPr>
        <p:spPr>
          <a:xfrm>
            <a:off x="4482825" y="1377050"/>
            <a:ext cx="1787100" cy="1061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iTLB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47" name="Google Shape;1847;p72"/>
          <p:cNvSpPr/>
          <p:nvPr/>
        </p:nvSpPr>
        <p:spPr>
          <a:xfrm>
            <a:off x="4482825" y="3347400"/>
            <a:ext cx="1787100" cy="1061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d</a:t>
            </a: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TLB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848" name="Google Shape;1848;p72"/>
          <p:cNvCxnSpPr>
            <a:endCxn id="1846" idx="1"/>
          </p:cNvCxnSpPr>
          <p:nvPr/>
        </p:nvCxnSpPr>
        <p:spPr>
          <a:xfrm flipH="1" rot="10800000">
            <a:off x="2521725" y="1907750"/>
            <a:ext cx="1961100" cy="60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72"/>
          <p:cNvCxnSpPr>
            <a:endCxn id="1847" idx="1"/>
          </p:cNvCxnSpPr>
          <p:nvPr/>
        </p:nvCxnSpPr>
        <p:spPr>
          <a:xfrm>
            <a:off x="2512725" y="3057000"/>
            <a:ext cx="1970100" cy="82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0" name="Google Shape;1850;p72"/>
          <p:cNvSpPr txBox="1"/>
          <p:nvPr/>
        </p:nvSpPr>
        <p:spPr>
          <a:xfrm rot="-979941">
            <a:off x="2654200" y="1873967"/>
            <a:ext cx="1696249" cy="400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código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51" name="Google Shape;1851;p72"/>
          <p:cNvSpPr txBox="1"/>
          <p:nvPr/>
        </p:nvSpPr>
        <p:spPr>
          <a:xfrm rot="1193013">
            <a:off x="2646861" y="3113365"/>
            <a:ext cx="1696219" cy="400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dados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52" name="Google Shape;1852;p72"/>
          <p:cNvCxnSpPr/>
          <p:nvPr/>
        </p:nvCxnSpPr>
        <p:spPr>
          <a:xfrm>
            <a:off x="3891650" y="1251850"/>
            <a:ext cx="36300" cy="34200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72"/>
          <p:cNvCxnSpPr/>
          <p:nvPr/>
        </p:nvCxnSpPr>
        <p:spPr>
          <a:xfrm>
            <a:off x="7033450" y="1251850"/>
            <a:ext cx="36300" cy="34200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72"/>
          <p:cNvCxnSpPr/>
          <p:nvPr/>
        </p:nvCxnSpPr>
        <p:spPr>
          <a:xfrm flipH="1" rot="10800000">
            <a:off x="3891650" y="1242925"/>
            <a:ext cx="3147900" cy="180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72"/>
          <p:cNvCxnSpPr/>
          <p:nvPr/>
        </p:nvCxnSpPr>
        <p:spPr>
          <a:xfrm flipH="1" rot="10800000">
            <a:off x="3927950" y="4671850"/>
            <a:ext cx="3147900" cy="180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6" name="Google Shape;1856;p72"/>
          <p:cNvSpPr txBox="1"/>
          <p:nvPr/>
        </p:nvSpPr>
        <p:spPr>
          <a:xfrm>
            <a:off x="5714975" y="2735538"/>
            <a:ext cx="11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AB40"/>
                </a:solidFill>
                <a:latin typeface="Zen Dots"/>
                <a:ea typeface="Zen Dots"/>
                <a:cs typeface="Zen Dots"/>
                <a:sym typeface="Zen Dots"/>
              </a:rPr>
              <a:t>MMU</a:t>
            </a:r>
            <a:endParaRPr b="1" sz="1800">
              <a:solidFill>
                <a:srgbClr val="FFAB40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57" name="Google Shape;1857;p7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TLBs Split / Cache Incoherence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3"/>
          <p:cNvSpPr/>
          <p:nvPr/>
        </p:nvSpPr>
        <p:spPr>
          <a:xfrm>
            <a:off x="4126795" y="1607484"/>
            <a:ext cx="1457100" cy="856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iTLB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63" name="Google Shape;1863;p73"/>
          <p:cNvSpPr/>
          <p:nvPr/>
        </p:nvSpPr>
        <p:spPr>
          <a:xfrm>
            <a:off x="4165845" y="3432537"/>
            <a:ext cx="1457100" cy="85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dTLB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864" name="Google Shape;1864;p73"/>
          <p:cNvCxnSpPr>
            <a:endCxn id="1862" idx="1"/>
          </p:cNvCxnSpPr>
          <p:nvPr/>
        </p:nvCxnSpPr>
        <p:spPr>
          <a:xfrm flipH="1" rot="10800000">
            <a:off x="2527795" y="2035584"/>
            <a:ext cx="1599000" cy="48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5" name="Google Shape;1865;p73"/>
          <p:cNvCxnSpPr>
            <a:endCxn id="1863" idx="1"/>
          </p:cNvCxnSpPr>
          <p:nvPr/>
        </p:nvCxnSpPr>
        <p:spPr>
          <a:xfrm>
            <a:off x="2559345" y="3198537"/>
            <a:ext cx="1606500" cy="6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6" name="Google Shape;1866;p73"/>
          <p:cNvSpPr txBox="1"/>
          <p:nvPr/>
        </p:nvSpPr>
        <p:spPr>
          <a:xfrm rot="-1073295">
            <a:off x="2754690" y="1900448"/>
            <a:ext cx="1382010" cy="4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código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67" name="Google Shape;1867;p73"/>
          <p:cNvSpPr txBox="1"/>
          <p:nvPr/>
        </p:nvSpPr>
        <p:spPr>
          <a:xfrm rot="1180937">
            <a:off x="2556134" y="3156210"/>
            <a:ext cx="1381515" cy="4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dados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68" name="Google Shape;1868;p73"/>
          <p:cNvCxnSpPr/>
          <p:nvPr/>
        </p:nvCxnSpPr>
        <p:spPr>
          <a:xfrm>
            <a:off x="3778216" y="1421735"/>
            <a:ext cx="34200" cy="30567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73"/>
          <p:cNvCxnSpPr/>
          <p:nvPr/>
        </p:nvCxnSpPr>
        <p:spPr>
          <a:xfrm>
            <a:off x="6044380" y="1409424"/>
            <a:ext cx="36300" cy="30813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73"/>
          <p:cNvCxnSpPr/>
          <p:nvPr/>
        </p:nvCxnSpPr>
        <p:spPr>
          <a:xfrm flipH="1" rot="10800000">
            <a:off x="3812490" y="1415175"/>
            <a:ext cx="2229000" cy="24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73"/>
          <p:cNvCxnSpPr/>
          <p:nvPr/>
        </p:nvCxnSpPr>
        <p:spPr>
          <a:xfrm flipH="1" rot="10800000">
            <a:off x="3812483" y="4490299"/>
            <a:ext cx="2274300" cy="27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72" name="Google Shape;1872;p73"/>
          <p:cNvSpPr txBox="1"/>
          <p:nvPr/>
        </p:nvSpPr>
        <p:spPr>
          <a:xfrm>
            <a:off x="4406286" y="2738116"/>
            <a:ext cx="9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AB40"/>
                </a:solidFill>
                <a:latin typeface="Zen Dots"/>
                <a:ea typeface="Zen Dots"/>
                <a:cs typeface="Zen Dots"/>
                <a:sym typeface="Zen Dots"/>
              </a:rPr>
              <a:t>MMU</a:t>
            </a:r>
            <a:endParaRPr b="1" sz="1800">
              <a:solidFill>
                <a:srgbClr val="FFAB40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73" name="Google Shape;1873;p73"/>
          <p:cNvSpPr/>
          <p:nvPr/>
        </p:nvSpPr>
        <p:spPr>
          <a:xfrm>
            <a:off x="6742575" y="2661775"/>
            <a:ext cx="1279800" cy="5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VIEW</a:t>
            </a:r>
            <a:endParaRPr b="1"/>
          </a:p>
        </p:txBody>
      </p:sp>
      <p:sp>
        <p:nvSpPr>
          <p:cNvPr id="1874" name="Google Shape;1874;p73"/>
          <p:cNvSpPr txBox="1"/>
          <p:nvPr/>
        </p:nvSpPr>
        <p:spPr>
          <a:xfrm rot="1369367">
            <a:off x="2651743" y="3477022"/>
            <a:ext cx="1381347" cy="369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(integrity check)</a:t>
            </a:r>
            <a:endParaRPr b="1" sz="12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75" name="Google Shape;1875;p73"/>
          <p:cNvCxnSpPr>
            <a:stCxn id="1863" idx="3"/>
          </p:cNvCxnSpPr>
          <p:nvPr/>
        </p:nvCxnSpPr>
        <p:spPr>
          <a:xfrm flipH="1" rot="10800000">
            <a:off x="5622945" y="3129537"/>
            <a:ext cx="1103100" cy="73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6" name="Google Shape;1876;p73"/>
          <p:cNvCxnSpPr>
            <a:stCxn id="1862" idx="3"/>
          </p:cNvCxnSpPr>
          <p:nvPr/>
        </p:nvCxnSpPr>
        <p:spPr>
          <a:xfrm>
            <a:off x="5583895" y="2035584"/>
            <a:ext cx="1150500" cy="74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73"/>
          <p:cNvSpPr/>
          <p:nvPr/>
        </p:nvSpPr>
        <p:spPr>
          <a:xfrm>
            <a:off x="934477" y="2330476"/>
            <a:ext cx="1698600" cy="9987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CPU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78" name="Google Shape;1878;p73"/>
          <p:cNvSpPr txBox="1"/>
          <p:nvPr/>
        </p:nvSpPr>
        <p:spPr>
          <a:xfrm>
            <a:off x="6742675" y="233047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VMID = B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79" name="Google Shape;1879;p73"/>
          <p:cNvSpPr txBox="1"/>
          <p:nvPr/>
        </p:nvSpPr>
        <p:spPr>
          <a:xfrm>
            <a:off x="417300" y="4365025"/>
            <a:ext cx="3000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VMID = </a:t>
            </a:r>
            <a:r>
              <a:rPr b="1" i="1" lang="en" u="sng">
                <a:solidFill>
                  <a:schemeClr val="dk1"/>
                </a:solidFill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V</a:t>
            </a:r>
            <a:r>
              <a:rPr b="1" i="1" lang="en" u="sng">
                <a:solidFill>
                  <a:schemeClr val="dk1"/>
                </a:solidFill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irtual Machine IDentifier</a:t>
            </a:r>
            <a:endParaRPr b="1" i="1" u="sng">
              <a:solidFill>
                <a:schemeClr val="dk1"/>
              </a:solidFill>
              <a:highlight>
                <a:schemeClr val="dk2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80" name="Google Shape;1880;p73"/>
          <p:cNvSpPr/>
          <p:nvPr/>
        </p:nvSpPr>
        <p:spPr>
          <a:xfrm>
            <a:off x="6743175" y="3901825"/>
            <a:ext cx="1279800" cy="5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VIEW</a:t>
            </a:r>
            <a:endParaRPr b="1"/>
          </a:p>
        </p:txBody>
      </p:sp>
      <p:sp>
        <p:nvSpPr>
          <p:cNvPr id="1881" name="Google Shape;1881;p73"/>
          <p:cNvSpPr txBox="1"/>
          <p:nvPr/>
        </p:nvSpPr>
        <p:spPr>
          <a:xfrm>
            <a:off x="6734425" y="3570525"/>
            <a:ext cx="13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VMID = C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82" name="Google Shape;1882;p73"/>
          <p:cNvSpPr/>
          <p:nvPr/>
        </p:nvSpPr>
        <p:spPr>
          <a:xfrm>
            <a:off x="6692375" y="1421725"/>
            <a:ext cx="1279800" cy="5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VIEW</a:t>
            </a:r>
            <a:endParaRPr b="1"/>
          </a:p>
        </p:txBody>
      </p:sp>
      <p:sp>
        <p:nvSpPr>
          <p:cNvPr id="1883" name="Google Shape;1883;p73"/>
          <p:cNvSpPr txBox="1"/>
          <p:nvPr/>
        </p:nvSpPr>
        <p:spPr>
          <a:xfrm>
            <a:off x="6692375" y="109042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VMID = A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84" name="Google Shape;1884;p7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TLBs Split / Cache Incoherence</a:t>
            </a:r>
            <a:endParaRPr/>
          </a:p>
        </p:txBody>
      </p:sp>
      <p:sp>
        <p:nvSpPr>
          <p:cNvPr id="1885" name="Google Shape;1885;p73"/>
          <p:cNvSpPr txBox="1"/>
          <p:nvPr/>
        </p:nvSpPr>
        <p:spPr>
          <a:xfrm>
            <a:off x="934476" y="1351650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(ARM LAND)</a:t>
            </a:r>
            <a:endParaRPr>
              <a:solidFill>
                <a:srgbClr val="EEFF4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74"/>
          <p:cNvSpPr/>
          <p:nvPr/>
        </p:nvSpPr>
        <p:spPr>
          <a:xfrm>
            <a:off x="4126795" y="1607484"/>
            <a:ext cx="1457100" cy="856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iTLB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91" name="Google Shape;1891;p74"/>
          <p:cNvSpPr/>
          <p:nvPr/>
        </p:nvSpPr>
        <p:spPr>
          <a:xfrm>
            <a:off x="4165845" y="3432537"/>
            <a:ext cx="1457100" cy="85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dTLB</a:t>
            </a:r>
            <a:endParaRPr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892" name="Google Shape;1892;p74"/>
          <p:cNvCxnSpPr>
            <a:endCxn id="1890" idx="1"/>
          </p:cNvCxnSpPr>
          <p:nvPr/>
        </p:nvCxnSpPr>
        <p:spPr>
          <a:xfrm flipH="1" rot="10800000">
            <a:off x="2527795" y="2035584"/>
            <a:ext cx="1599000" cy="48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74"/>
          <p:cNvCxnSpPr>
            <a:endCxn id="1891" idx="1"/>
          </p:cNvCxnSpPr>
          <p:nvPr/>
        </p:nvCxnSpPr>
        <p:spPr>
          <a:xfrm>
            <a:off x="2559345" y="3198537"/>
            <a:ext cx="1606500" cy="6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4" name="Google Shape;1894;p74"/>
          <p:cNvSpPr txBox="1"/>
          <p:nvPr/>
        </p:nvSpPr>
        <p:spPr>
          <a:xfrm rot="-1073295">
            <a:off x="2754690" y="1900448"/>
            <a:ext cx="1382010" cy="4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código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95" name="Google Shape;1895;p74"/>
          <p:cNvSpPr txBox="1"/>
          <p:nvPr/>
        </p:nvSpPr>
        <p:spPr>
          <a:xfrm rot="1180937">
            <a:off x="2556134" y="3156210"/>
            <a:ext cx="1381515" cy="4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dados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96" name="Google Shape;1896;p74"/>
          <p:cNvCxnSpPr/>
          <p:nvPr/>
        </p:nvCxnSpPr>
        <p:spPr>
          <a:xfrm>
            <a:off x="3778216" y="1421735"/>
            <a:ext cx="34200" cy="30567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74"/>
          <p:cNvCxnSpPr/>
          <p:nvPr/>
        </p:nvCxnSpPr>
        <p:spPr>
          <a:xfrm>
            <a:off x="6044380" y="1409424"/>
            <a:ext cx="36300" cy="30813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8" name="Google Shape;1898;p74"/>
          <p:cNvCxnSpPr/>
          <p:nvPr/>
        </p:nvCxnSpPr>
        <p:spPr>
          <a:xfrm flipH="1" rot="10800000">
            <a:off x="3812490" y="1415175"/>
            <a:ext cx="2229000" cy="24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74"/>
          <p:cNvCxnSpPr/>
          <p:nvPr/>
        </p:nvCxnSpPr>
        <p:spPr>
          <a:xfrm flipH="1" rot="10800000">
            <a:off x="3812483" y="4490299"/>
            <a:ext cx="2274300" cy="27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0" name="Google Shape;1900;p74"/>
          <p:cNvSpPr txBox="1"/>
          <p:nvPr/>
        </p:nvSpPr>
        <p:spPr>
          <a:xfrm>
            <a:off x="4406286" y="2738116"/>
            <a:ext cx="9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AB40"/>
                </a:solidFill>
                <a:latin typeface="Zen Dots"/>
                <a:ea typeface="Zen Dots"/>
                <a:cs typeface="Zen Dots"/>
                <a:sym typeface="Zen Dots"/>
              </a:rPr>
              <a:t>MMU</a:t>
            </a:r>
            <a:endParaRPr b="1" sz="1800">
              <a:solidFill>
                <a:srgbClr val="FFAB40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901" name="Google Shape;1901;p74"/>
          <p:cNvSpPr/>
          <p:nvPr/>
        </p:nvSpPr>
        <p:spPr>
          <a:xfrm>
            <a:off x="6978450" y="1632075"/>
            <a:ext cx="14943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VIEW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HOOKED</a:t>
            </a:r>
            <a:endParaRPr b="1"/>
          </a:p>
        </p:txBody>
      </p:sp>
      <p:sp>
        <p:nvSpPr>
          <p:cNvPr id="1902" name="Google Shape;1902;p74"/>
          <p:cNvSpPr txBox="1"/>
          <p:nvPr/>
        </p:nvSpPr>
        <p:spPr>
          <a:xfrm rot="1369367">
            <a:off x="2651743" y="3477022"/>
            <a:ext cx="1381347" cy="369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(integrity check)</a:t>
            </a:r>
            <a:endParaRPr b="1" sz="1200">
              <a:solidFill>
                <a:srgbClr val="FF00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903" name="Google Shape;1903;p74"/>
          <p:cNvCxnSpPr>
            <a:stCxn id="1891" idx="3"/>
            <a:endCxn id="1904" idx="1"/>
          </p:cNvCxnSpPr>
          <p:nvPr/>
        </p:nvCxnSpPr>
        <p:spPr>
          <a:xfrm flipH="1" rot="10800000">
            <a:off x="5622945" y="3857937"/>
            <a:ext cx="13554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5" name="Google Shape;1905;p74"/>
          <p:cNvCxnSpPr>
            <a:stCxn id="1890" idx="3"/>
            <a:endCxn id="1901" idx="1"/>
          </p:cNvCxnSpPr>
          <p:nvPr/>
        </p:nvCxnSpPr>
        <p:spPr>
          <a:xfrm>
            <a:off x="5583895" y="2035584"/>
            <a:ext cx="139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4" name="Google Shape;1904;p74"/>
          <p:cNvSpPr/>
          <p:nvPr/>
        </p:nvSpPr>
        <p:spPr>
          <a:xfrm>
            <a:off x="6978450" y="3454425"/>
            <a:ext cx="14943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VIEW ORIGINAL</a:t>
            </a:r>
            <a:endParaRPr b="1"/>
          </a:p>
        </p:txBody>
      </p:sp>
      <p:sp>
        <p:nvSpPr>
          <p:cNvPr id="1906" name="Google Shape;1906;p74"/>
          <p:cNvSpPr txBox="1"/>
          <p:nvPr/>
        </p:nvSpPr>
        <p:spPr>
          <a:xfrm>
            <a:off x="7085700" y="121627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VMID = B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07" name="Google Shape;1907;p74"/>
          <p:cNvSpPr txBox="1"/>
          <p:nvPr/>
        </p:nvSpPr>
        <p:spPr>
          <a:xfrm>
            <a:off x="7085700" y="3032325"/>
            <a:ext cx="12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VMID = B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08" name="Google Shape;1908;p7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TLBs Split / Cache Incoherence</a:t>
            </a:r>
            <a:endParaRPr/>
          </a:p>
        </p:txBody>
      </p:sp>
      <p:sp>
        <p:nvSpPr>
          <p:cNvPr id="1909" name="Google Shape;1909;p74"/>
          <p:cNvSpPr txBox="1"/>
          <p:nvPr/>
        </p:nvSpPr>
        <p:spPr>
          <a:xfrm>
            <a:off x="934476" y="1351650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F4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(ARM LAND)</a:t>
            </a:r>
            <a:endParaRPr>
              <a:solidFill>
                <a:srgbClr val="EEFF4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10" name="Google Shape;1910;p74"/>
          <p:cNvSpPr txBox="1"/>
          <p:nvPr/>
        </p:nvSpPr>
        <p:spPr>
          <a:xfrm>
            <a:off x="417300" y="4365025"/>
            <a:ext cx="3000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VMID = </a:t>
            </a:r>
            <a:r>
              <a:rPr b="1" i="1" lang="en" u="sng">
                <a:solidFill>
                  <a:schemeClr val="dk1"/>
                </a:solidFill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Virtual Machine IDentifier</a:t>
            </a:r>
            <a:endParaRPr b="1" i="1" u="sng">
              <a:solidFill>
                <a:schemeClr val="dk1"/>
              </a:solidFill>
              <a:highlight>
                <a:schemeClr val="dk2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11" name="Google Shape;1911;p74"/>
          <p:cNvSpPr/>
          <p:nvPr/>
        </p:nvSpPr>
        <p:spPr>
          <a:xfrm>
            <a:off x="934477" y="2330476"/>
            <a:ext cx="1698600" cy="9987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Zen Dots"/>
                <a:ea typeface="Zen Dots"/>
                <a:cs typeface="Zen Dots"/>
                <a:sym typeface="Zen Dots"/>
              </a:rPr>
              <a:t>CPU</a:t>
            </a:r>
            <a:endParaRPr b="1"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19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25" y="1497238"/>
            <a:ext cx="2624450" cy="30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7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HIDING IN THE SHADOWS</a:t>
            </a:r>
            <a:endParaRPr/>
          </a:p>
        </p:txBody>
      </p:sp>
      <p:sp>
        <p:nvSpPr>
          <p:cNvPr id="1918" name="Google Shape;1918;p75"/>
          <p:cNvSpPr txBox="1"/>
          <p:nvPr/>
        </p:nvSpPr>
        <p:spPr>
          <a:xfrm>
            <a:off x="5908625" y="4487175"/>
            <a:ext cx="262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https://dl.acm.org/doi/10.1145/3274694.3274698</a:t>
            </a:r>
            <a:endParaRPr sz="1200"/>
          </a:p>
        </p:txBody>
      </p:sp>
      <p:sp>
        <p:nvSpPr>
          <p:cNvPr id="1919" name="Google Shape;1919;p75"/>
          <p:cNvSpPr txBox="1"/>
          <p:nvPr/>
        </p:nvSpPr>
        <p:spPr>
          <a:xfrm>
            <a:off x="478650" y="1301200"/>
            <a:ext cx="46905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Na primeira execução da função a ser monitorada a busca da instrução (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fetch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) viola as permissões da 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memory view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 original (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read-only)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.</a:t>
            </a:r>
            <a:endParaRPr b="1">
              <a:solidFill>
                <a:srgbClr val="FF99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AutoNum type="alphaLcPeriod"/>
            </a:pP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Fazendo com que nenhum mapa de tradução seja salvo nas TLBs. </a:t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O 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Hypervisor 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então procede com a interceptação da VM, substituindo a 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memory view 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original (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read-memory view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), por uma com permissões de execução (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execute-memory view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)</a:t>
            </a:r>
            <a:r>
              <a:rPr b="1" lang="en">
                <a:solidFill>
                  <a:srgbClr val="FF9900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>
              <a:solidFill>
                <a:srgbClr val="FF99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AutoNum type="alphaLcPeriod"/>
            </a:pP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Contendo a </a:t>
            </a:r>
            <a:r>
              <a:rPr b="1" i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trapping instruction </a:t>
            </a: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(SMC) na posição de interesse. </a:t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20" name="Google Shape;1920;p75"/>
          <p:cNvSpPr txBox="1"/>
          <p:nvPr/>
        </p:nvSpPr>
        <p:spPr>
          <a:xfrm>
            <a:off x="5297675" y="1104300"/>
            <a:ext cx="38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uas </a:t>
            </a:r>
            <a:r>
              <a:rPr b="1" i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views </a:t>
            </a:r>
            <a:r>
              <a:rPr b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dividem o mesmo VMID!</a:t>
            </a:r>
            <a:endParaRPr b="1" sz="120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7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HIDING IN THE SHADOWS</a:t>
            </a:r>
            <a:endParaRPr/>
          </a:p>
        </p:txBody>
      </p:sp>
      <p:sp>
        <p:nvSpPr>
          <p:cNvPr id="1926" name="Google Shape;1926;p76"/>
          <p:cNvSpPr txBox="1"/>
          <p:nvPr/>
        </p:nvSpPr>
        <p:spPr>
          <a:xfrm>
            <a:off x="494075" y="1320875"/>
            <a:ext cx="46905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Retomando a execução da VM, a tradução (via SLAT) é realizada com sucesso.</a:t>
            </a:r>
            <a:endParaRPr b="1">
              <a:solidFill>
                <a:srgbClr val="FF99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rgbClr val="FFAB4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O mecanismo de tradução adiciona uma entrada na iTLB contendo o endereço físico que é associado a </a:t>
            </a:r>
            <a:r>
              <a:rPr b="1" i="1" lang="en">
                <a:solidFill>
                  <a:srgbClr val="FFAB4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execute-memory view</a:t>
            </a:r>
            <a:r>
              <a:rPr b="1" lang="en">
                <a:solidFill>
                  <a:srgbClr val="FFAB4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.</a:t>
            </a:r>
            <a:endParaRPr b="1">
              <a:solidFill>
                <a:srgbClr val="FFAB4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AutoNum type="alphaLcPeriod"/>
            </a:pP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Consequentemente, as próximas rotinas de tradução vão consultar primeiro a iTLB (não realizando a tradução via SLAT). </a:t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Após executar a função monitorada, o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 Hypervisor 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alterna novamente para </a:t>
            </a:r>
            <a:r>
              <a:rPr b="1" i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memory view </a:t>
            </a:r>
            <a:r>
              <a:rPr b="1"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original</a:t>
            </a: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927" name="Google Shape;19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25" y="1497238"/>
            <a:ext cx="2624450" cy="30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76"/>
          <p:cNvSpPr txBox="1"/>
          <p:nvPr/>
        </p:nvSpPr>
        <p:spPr>
          <a:xfrm>
            <a:off x="5908625" y="4487175"/>
            <a:ext cx="262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https://dl.acm.org/doi/10.1145/3274694.3274698</a:t>
            </a:r>
            <a:endParaRPr sz="1200"/>
          </a:p>
        </p:txBody>
      </p:sp>
      <p:sp>
        <p:nvSpPr>
          <p:cNvPr id="1929" name="Google Shape;1929;p76"/>
          <p:cNvSpPr txBox="1"/>
          <p:nvPr/>
        </p:nvSpPr>
        <p:spPr>
          <a:xfrm>
            <a:off x="5297675" y="1104300"/>
            <a:ext cx="38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Duas </a:t>
            </a:r>
            <a:r>
              <a:rPr b="1" i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views </a:t>
            </a:r>
            <a:r>
              <a:rPr b="1" lang="en" sz="1200">
                <a:solidFill>
                  <a:schemeClr val="dk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dividem o mesmo VMID!</a:t>
            </a:r>
            <a:endParaRPr b="1" sz="120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600" y="2988250"/>
            <a:ext cx="1745300" cy="16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77"/>
          <p:cNvSpPr/>
          <p:nvPr/>
        </p:nvSpPr>
        <p:spPr>
          <a:xfrm flipH="1">
            <a:off x="661150" y="1759350"/>
            <a:ext cx="7827600" cy="1015800"/>
          </a:xfrm>
          <a:prstGeom prst="wedgeRectCallout">
            <a:avLst>
              <a:gd fmla="val -3209" name="adj1"/>
              <a:gd fmla="val 132157" name="adj2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6" name="Google Shape;1936;p77"/>
          <p:cNvSpPr txBox="1"/>
          <p:nvPr/>
        </p:nvSpPr>
        <p:spPr>
          <a:xfrm>
            <a:off x="4664750" y="1759200"/>
            <a:ext cx="502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STEALTH </a:t>
            </a:r>
            <a:endParaRPr b="1" sz="1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SYSCALL   </a:t>
            </a:r>
            <a:endParaRPr b="1" sz="180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HOOKING  </a:t>
            </a:r>
            <a:r>
              <a:rPr b="1" lang="en" sz="1800">
                <a:solidFill>
                  <a:srgbClr val="FF0000"/>
                </a:solidFill>
                <a:highlight>
                  <a:schemeClr val="dk1"/>
                </a:highlight>
                <a:latin typeface="Zen Dots"/>
                <a:ea typeface="Zen Dots"/>
                <a:cs typeface="Zen Dots"/>
                <a:sym typeface="Zen Dots"/>
              </a:rPr>
              <a:t> </a:t>
            </a:r>
            <a:endParaRPr b="1" sz="1800">
              <a:solidFill>
                <a:srgbClr val="FF0000"/>
              </a:solidFill>
              <a:highlight>
                <a:schemeClr val="dk1"/>
              </a:highlight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937" name="Google Shape;1937;p77"/>
          <p:cNvSpPr txBox="1"/>
          <p:nvPr/>
        </p:nvSpPr>
        <p:spPr>
          <a:xfrm>
            <a:off x="720000" y="1923450"/>
            <a:ext cx="50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FF41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ALTP2M + </a:t>
            </a:r>
            <a:r>
              <a:rPr b="1" lang="en" sz="3000">
                <a:solidFill>
                  <a:srgbClr val="EEFF41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CACHE INCOHERENCE</a:t>
            </a:r>
            <a:endParaRPr b="1" sz="3000">
              <a:solidFill>
                <a:srgbClr val="EEFF41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38" name="Google Shape;1938;p77"/>
          <p:cNvSpPr txBox="1"/>
          <p:nvPr>
            <p:ph idx="429496729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39" name="Google Shape;1939;p77"/>
          <p:cNvSpPr/>
          <p:nvPr/>
        </p:nvSpPr>
        <p:spPr>
          <a:xfrm>
            <a:off x="5817075" y="2125700"/>
            <a:ext cx="318100" cy="21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EFF4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=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7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DRAKVUF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45" name="Google Shape;1945;p78"/>
          <p:cNvSpPr txBox="1"/>
          <p:nvPr/>
        </p:nvSpPr>
        <p:spPr>
          <a:xfrm>
            <a:off x="561538" y="3891488"/>
            <a:ext cx="28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https://github.com/tklengyel/drakvuf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46" name="Google Shape;19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0" y="1786475"/>
            <a:ext cx="4210077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401" y="1786463"/>
            <a:ext cx="360045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78"/>
          <p:cNvSpPr txBox="1"/>
          <p:nvPr/>
        </p:nvSpPr>
        <p:spPr>
          <a:xfrm>
            <a:off x="411150" y="1309375"/>
            <a:ext cx="8321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highlight>
                  <a:srgbClr val="181818"/>
                </a:highlight>
                <a:latin typeface="Roboto"/>
                <a:ea typeface="Roboto"/>
                <a:cs typeface="Roboto"/>
                <a:sym typeface="Roboto"/>
              </a:rPr>
              <a:t>Sergej Proskurin, Tamás K. Lengyel – Stealthy, Hypervisor-based Malware Analysis</a:t>
            </a:r>
            <a:endParaRPr b="1" sz="1600">
              <a:solidFill>
                <a:srgbClr val="FFFFFF"/>
              </a:solidFill>
              <a:highlight>
                <a:srgbClr val="18181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9" name="Google Shape;1949;p78"/>
          <p:cNvSpPr txBox="1"/>
          <p:nvPr/>
        </p:nvSpPr>
        <p:spPr>
          <a:xfrm>
            <a:off x="4974388" y="3891488"/>
            <a:ext cx="28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https://www.youtube.com/watch?v=86EvJK2Ef_U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50" name="Google Shape;1950;p78"/>
          <p:cNvSpPr txBox="1"/>
          <p:nvPr/>
        </p:nvSpPr>
        <p:spPr>
          <a:xfrm>
            <a:off x="411150" y="4403275"/>
            <a:ext cx="83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https://github.com/tklengyel/drakvuf/pull/445/commits/d340292a02aa4f775666e9de89f524efdb179dbb</a:t>
            </a:r>
            <a:endParaRPr>
              <a:solidFill>
                <a:srgbClr val="FF9900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PR0BL3M4</a:t>
            </a:r>
            <a:endParaRPr/>
          </a:p>
        </p:txBody>
      </p:sp>
      <p:grpSp>
        <p:nvGrpSpPr>
          <p:cNvPr id="1322" name="Google Shape;1322;p34"/>
          <p:cNvGrpSpPr/>
          <p:nvPr/>
        </p:nvGrpSpPr>
        <p:grpSpPr>
          <a:xfrm>
            <a:off x="6089473" y="2700543"/>
            <a:ext cx="1980071" cy="1927493"/>
            <a:chOff x="5072850" y="1998050"/>
            <a:chExt cx="2813400" cy="2227800"/>
          </a:xfrm>
        </p:grpSpPr>
        <p:sp>
          <p:nvSpPr>
            <p:cNvPr id="1323" name="Google Shape;1323;p34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5" name="Google Shape;1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5123">
            <a:off x="2725976" y="1676275"/>
            <a:ext cx="609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34"/>
          <p:cNvSpPr/>
          <p:nvPr/>
        </p:nvSpPr>
        <p:spPr>
          <a:xfrm>
            <a:off x="705175" y="2625300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#1</a:t>
            </a:r>
            <a:endParaRPr/>
          </a:p>
        </p:txBody>
      </p:sp>
      <p:sp>
        <p:nvSpPr>
          <p:cNvPr id="1327" name="Google Shape;1327;p34"/>
          <p:cNvSpPr/>
          <p:nvPr/>
        </p:nvSpPr>
        <p:spPr>
          <a:xfrm>
            <a:off x="2078588" y="2625300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#2</a:t>
            </a:r>
            <a:endParaRPr/>
          </a:p>
        </p:txBody>
      </p:sp>
      <p:sp>
        <p:nvSpPr>
          <p:cNvPr id="1328" name="Google Shape;1328;p34"/>
          <p:cNvSpPr/>
          <p:nvPr/>
        </p:nvSpPr>
        <p:spPr>
          <a:xfrm>
            <a:off x="3423300" y="2625300"/>
            <a:ext cx="1658100" cy="5643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Solution</a:t>
            </a:r>
            <a:endParaRPr/>
          </a:p>
        </p:txBody>
      </p:sp>
      <p:pic>
        <p:nvPicPr>
          <p:cNvPr id="1329" name="Google Shape;13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601" y="2473750"/>
            <a:ext cx="297119" cy="28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0" name="Google Shape;1330;p34"/>
          <p:cNvCxnSpPr/>
          <p:nvPr/>
        </p:nvCxnSpPr>
        <p:spPr>
          <a:xfrm rot="10800000">
            <a:off x="589275" y="3357625"/>
            <a:ext cx="11700" cy="13263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34"/>
          <p:cNvCxnSpPr/>
          <p:nvPr/>
        </p:nvCxnSpPr>
        <p:spPr>
          <a:xfrm flipH="1">
            <a:off x="554925" y="3305725"/>
            <a:ext cx="4785900" cy="345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2" name="Google Shape;1332;p34"/>
          <p:cNvSpPr/>
          <p:nvPr/>
        </p:nvSpPr>
        <p:spPr>
          <a:xfrm>
            <a:off x="732800" y="3527325"/>
            <a:ext cx="1021500" cy="5643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sp>
        <p:nvSpPr>
          <p:cNvPr id="1333" name="Google Shape;1333;p34"/>
          <p:cNvSpPr/>
          <p:nvPr/>
        </p:nvSpPr>
        <p:spPr>
          <a:xfrm>
            <a:off x="1932400" y="3527325"/>
            <a:ext cx="1378800" cy="5643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Kernel</a:t>
            </a:r>
            <a:endParaRPr/>
          </a:p>
        </p:txBody>
      </p:sp>
      <p:sp>
        <p:nvSpPr>
          <p:cNvPr id="1334" name="Google Shape;1334;p34"/>
          <p:cNvSpPr/>
          <p:nvPr/>
        </p:nvSpPr>
        <p:spPr>
          <a:xfrm>
            <a:off x="3516900" y="3527325"/>
            <a:ext cx="1564500" cy="5643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FIlter</a:t>
            </a:r>
            <a:endParaRPr/>
          </a:p>
        </p:txBody>
      </p:sp>
      <p:cxnSp>
        <p:nvCxnSpPr>
          <p:cNvPr id="1335" name="Google Shape;1335;p34"/>
          <p:cNvCxnSpPr/>
          <p:nvPr/>
        </p:nvCxnSpPr>
        <p:spPr>
          <a:xfrm flipH="1">
            <a:off x="1896938" y="2313925"/>
            <a:ext cx="11400" cy="10149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34"/>
          <p:cNvCxnSpPr/>
          <p:nvPr/>
        </p:nvCxnSpPr>
        <p:spPr>
          <a:xfrm flipH="1">
            <a:off x="3255988" y="2313925"/>
            <a:ext cx="11400" cy="10149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34"/>
          <p:cNvSpPr txBox="1"/>
          <p:nvPr/>
        </p:nvSpPr>
        <p:spPr>
          <a:xfrm>
            <a:off x="462600" y="1481013"/>
            <a:ext cx="252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CE5B4"/>
                </a:solidFill>
                <a:latin typeface="Anaheim"/>
                <a:ea typeface="Anaheim"/>
                <a:cs typeface="Anaheim"/>
                <a:sym typeface="Anaheim"/>
              </a:rPr>
              <a:t>Malware Avançado:</a:t>
            </a:r>
            <a:endParaRPr b="1" sz="1700">
              <a:solidFill>
                <a:srgbClr val="ECE5B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38" name="Google Shape;1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55677">
            <a:off x="1950562" y="3038568"/>
            <a:ext cx="479005" cy="56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788" y="3908175"/>
            <a:ext cx="297119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02405">
            <a:off x="3171015" y="3656244"/>
            <a:ext cx="662289" cy="78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763" y="3908163"/>
            <a:ext cx="297119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854512">
            <a:off x="3052861" y="2999789"/>
            <a:ext cx="584729" cy="64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763" y="2949750"/>
            <a:ext cx="297119" cy="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34"/>
          <p:cNvSpPr txBox="1"/>
          <p:nvPr/>
        </p:nvSpPr>
        <p:spPr>
          <a:xfrm>
            <a:off x="4936150" y="1456800"/>
            <a:ext cx="3659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ECE5B4"/>
                </a:solidFill>
                <a:latin typeface="Anaheim"/>
                <a:ea typeface="Anaheim"/>
                <a:cs typeface="Anaheim"/>
                <a:sym typeface="Anaheim"/>
              </a:rPr>
              <a:t>Malware é executado no mesmo contexto e com os mesmos privilégios dos softwares anti-malware (AVs, EDRs e etc)</a:t>
            </a:r>
            <a:endParaRPr b="1" sz="1450">
              <a:solidFill>
                <a:srgbClr val="ECE5B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45" name="Google Shape;13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575" y="2827063"/>
            <a:ext cx="1979977" cy="167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34"/>
          <p:cNvGrpSpPr/>
          <p:nvPr/>
        </p:nvGrpSpPr>
        <p:grpSpPr>
          <a:xfrm>
            <a:off x="6205623" y="2620363"/>
            <a:ext cx="1980071" cy="206672"/>
            <a:chOff x="1290775" y="1427525"/>
            <a:chExt cx="2813400" cy="218100"/>
          </a:xfrm>
        </p:grpSpPr>
        <p:sp>
          <p:nvSpPr>
            <p:cNvPr id="1347" name="Google Shape;1347;p34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1" name="Google Shape;13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450" y="1170500"/>
            <a:ext cx="1378799" cy="137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3887477"/>
            <a:ext cx="297125" cy="37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6888" y="601125"/>
            <a:ext cx="13263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9128" y="2504998"/>
            <a:ext cx="3714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6153" y="3438510"/>
            <a:ext cx="371400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34"/>
          <p:cNvSpPr txBox="1"/>
          <p:nvPr/>
        </p:nvSpPr>
        <p:spPr>
          <a:xfrm>
            <a:off x="422150" y="1730425"/>
            <a:ext cx="30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(aka rootkits e seus amigos)</a:t>
            </a:r>
            <a:endParaRPr sz="1000">
              <a:solidFill>
                <a:srgbClr val="FF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357" name="Google Shape;1357;p34"/>
          <p:cNvSpPr txBox="1"/>
          <p:nvPr/>
        </p:nvSpPr>
        <p:spPr>
          <a:xfrm>
            <a:off x="732800" y="4372000"/>
            <a:ext cx="48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ISOLAMENTO (</a:t>
            </a:r>
            <a:r>
              <a:rPr b="1" lang="en" sz="1200">
                <a:solidFill>
                  <a:srgbClr val="ECE5B4"/>
                </a:solidFill>
                <a:latin typeface="Anaheim"/>
                <a:ea typeface="Anaheim"/>
                <a:cs typeface="Anaheim"/>
                <a:sym typeface="Anaheim"/>
              </a:rPr>
              <a:t>Controlado pelo KERNEL</a:t>
            </a:r>
            <a:r>
              <a:rPr b="1" lang="en" sz="12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)</a:t>
            </a:r>
            <a:endParaRPr b="1" sz="1200">
              <a:solidFill>
                <a:srgbClr val="ECE5B4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58" name="Google Shape;1358;p34"/>
          <p:cNvSpPr txBox="1"/>
          <p:nvPr/>
        </p:nvSpPr>
        <p:spPr>
          <a:xfrm>
            <a:off x="5578913" y="2281625"/>
            <a:ext cx="30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“OBSERVER EFFECT”</a:t>
            </a:r>
            <a:endParaRPr sz="1000">
              <a:solidFill>
                <a:srgbClr val="FF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le DRAKVUF is an effective binary analysis system, it's services were limited exclusively to x86 (and x86-64) systems, until now! We have extended DRAKVUF for ARM systems and provide a comprehensive step-by-step guide to setting up DRAKVUF on ARM:&#10;&#10;https://github.com/drakvuf-on-arm/drakvuf-on-arm" id="1955" name="Google Shape;1955;p79" title="DRAKVUF on ARM system call trac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400" y="671775"/>
            <a:ext cx="5545200" cy="3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80"/>
          <p:cNvSpPr txBox="1"/>
          <p:nvPr/>
        </p:nvSpPr>
        <p:spPr>
          <a:xfrm>
            <a:off x="1202475" y="1766700"/>
            <a:ext cx="32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KASLR</a:t>
            </a:r>
            <a:endParaRPr b="1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61" name="Google Shape;19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25" y="2166900"/>
            <a:ext cx="3071601" cy="15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80"/>
          <p:cNvSpPr txBox="1"/>
          <p:nvPr/>
        </p:nvSpPr>
        <p:spPr>
          <a:xfrm>
            <a:off x="5355375" y="1766700"/>
            <a:ext cx="30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GARANTIR +STEALTH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63" name="Google Shape;1963;p80"/>
          <p:cNvSpPr txBox="1"/>
          <p:nvPr/>
        </p:nvSpPr>
        <p:spPr>
          <a:xfrm>
            <a:off x="5355375" y="3702700"/>
            <a:ext cx="30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github.com/a0rtega/pafish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64" name="Google Shape;196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28" y="2166898"/>
            <a:ext cx="4191007" cy="1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80"/>
          <p:cNvSpPr txBox="1"/>
          <p:nvPr/>
        </p:nvSpPr>
        <p:spPr>
          <a:xfrm>
            <a:off x="716925" y="3741575"/>
            <a:ext cx="3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bneuburg.github.io/volatility/kaslr/2017/05/05/KASLR2.html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66" name="Google Shape;1966;p8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OQ FALTOU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38" y="1317575"/>
            <a:ext cx="3360051" cy="7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81"/>
          <p:cNvSpPr txBox="1"/>
          <p:nvPr/>
        </p:nvSpPr>
        <p:spPr>
          <a:xfrm>
            <a:off x="684338" y="2045350"/>
            <a:ext cx="33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https://revers.engineering/7-days-to-virtualization-a-series-on-hypervisor-development/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73" name="Google Shape;19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38" y="2721900"/>
            <a:ext cx="3360051" cy="16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81"/>
          <p:cNvSpPr txBox="1"/>
          <p:nvPr/>
        </p:nvSpPr>
        <p:spPr>
          <a:xfrm>
            <a:off x="684338" y="4401925"/>
            <a:ext cx="336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https://github.com/SinaKarvandi/Hypervisor-From-Scratch/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75" name="Google Shape;1975;p81"/>
          <p:cNvSpPr txBox="1"/>
          <p:nvPr/>
        </p:nvSpPr>
        <p:spPr>
          <a:xfrm>
            <a:off x="4568700" y="4401925"/>
            <a:ext cx="28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https://github.com/tklengyel/drakvuf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76" name="Google Shape;197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713" y="2721888"/>
            <a:ext cx="3360051" cy="1680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81"/>
          <p:cNvSpPr txBox="1"/>
          <p:nvPr/>
        </p:nvSpPr>
        <p:spPr>
          <a:xfrm>
            <a:off x="4473338" y="2045360"/>
            <a:ext cx="336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https://www.youtube.com/watch?v=FSw8Ff1SFLM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78" name="Google Shape;197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325" y="1362113"/>
            <a:ext cx="3986325" cy="6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8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RECOMENDAÇÕES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8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REFERÊNCIAS</a:t>
            </a:r>
            <a:endParaRPr/>
          </a:p>
        </p:txBody>
      </p:sp>
      <p:sp>
        <p:nvSpPr>
          <p:cNvPr id="1985" name="Google Shape;1985;p82"/>
          <p:cNvSpPr txBox="1"/>
          <p:nvPr/>
        </p:nvSpPr>
        <p:spPr>
          <a:xfrm>
            <a:off x="423300" y="1358200"/>
            <a:ext cx="8297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the architecture - AArch64 Virtualization: 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2 translation. [S. l.], 2019a. Disponível em: https://developer.arm.com/documentation/102142/0100/Stage-2-translation. Acesso em: 7 maio 2022.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the architecture - AArch64 Virtualization: 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Virtualization in AArch64. [S. l.], 2019b. Disponível em: https://developer.arm.com/documentation/102142/0100/Virtualization-in-AArch64. Acesso em: 7 maio 2022.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AArch64 Exception and Interrupt Handling: 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AArch64 exception vector table. [S. l.], 2019c. Disponível em: https://developer.arm.com/documentation/100933/0100/AArch64-exception-vector-table. Acesso em: 7 maio 2022.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the architecture - AArch64 Virtualization: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Secure virtualization. [S. l.], 2019d. Disponível em: https://developer.arm.com/documentation/102142/0100/Secure-virtualization. Acesso em: 7 maio 2022.</a:t>
            </a:r>
            <a:endParaRPr b="1"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BOCK, Yorick; MERCELIS, Siegfried; BROECKHOVE, Jan; et al. Real-time virtualization with Xvisor.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of Things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v. 11, p. 100238, 2020. Disponível em: &lt;https://linkinghub.elsevier.com/retrieve/pii/S2542660520300718&gt;. Acesso em: 16 jun. 2022.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8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REFERÊNCIAS</a:t>
            </a:r>
            <a:endParaRPr/>
          </a:p>
        </p:txBody>
      </p:sp>
      <p:sp>
        <p:nvSpPr>
          <p:cNvPr id="1991" name="Google Shape;1991;p83"/>
          <p:cNvSpPr txBox="1"/>
          <p:nvPr/>
        </p:nvSpPr>
        <p:spPr>
          <a:xfrm>
            <a:off x="423300" y="1394100"/>
            <a:ext cx="8297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PROSKURIN, S. et al.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Hiding in the Shadows: Empowering ARM for Stealthy Virtual Machine Introspection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Proceedings of the 34th Annual Computer Security Applications Conference, 2018. Disponível em: &lt;https://dl.acm.org/doi/10.1145/3274694.3274698&gt;. Acesso em: 30 ago. 2022</a:t>
            </a:r>
            <a:endParaRPr sz="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SLOSS, Andrew N; SYMES, Dominic; WRIGHT, Chris.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system developer’s guide designing and optimizing system software.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Estados Unidos: Elsevier/ Morgan Kaufman, 2004.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TANENBAUM, Andrew S.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operating systems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Quarta edição. Boston: Pearson, 2015.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XEN PROJECT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Xen ARM with Virtualization Extensions whitepaper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[S. l.], 2018a Disponível em: https://wiki.xenproject.org/wiki/Xen_ARM_with_Virtualization_Extensions_whitepaper. Acesso em: 7 maio 2022.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XEN PROJECT (org.). </a:t>
            </a:r>
            <a:r>
              <a:rPr b="1"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Xen Project Software Overview</a:t>
            </a: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[S. l.], 2018b. Disponível em: https://wiki.xenproject.org/wiki/Xen_Project_Software_Overview. Acesso em: 7 maio 2022.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84"/>
          <p:cNvSpPr txBox="1"/>
          <p:nvPr/>
        </p:nvSpPr>
        <p:spPr>
          <a:xfrm>
            <a:off x="0" y="1717975"/>
            <a:ext cx="9144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! MUITO OBRIGADO !</a:t>
            </a:r>
            <a:endParaRPr b="1" sz="28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997" name="Google Shape;1997;p84"/>
          <p:cNvSpPr txBox="1"/>
          <p:nvPr/>
        </p:nvSpPr>
        <p:spPr>
          <a:xfrm>
            <a:off x="6275650" y="3150013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sargx#0654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98" name="Google Shape;1998;p84"/>
          <p:cNvSpPr txBox="1"/>
          <p:nvPr/>
        </p:nvSpPr>
        <p:spPr>
          <a:xfrm>
            <a:off x="1101038" y="3150013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@sargx90</a:t>
            </a:r>
            <a:endParaRPr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99" name="Google Shape;19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10" y="2941924"/>
            <a:ext cx="314200" cy="3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210" y="2945225"/>
            <a:ext cx="314200" cy="3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900" y="2879425"/>
            <a:ext cx="314200" cy="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84"/>
          <p:cNvSpPr txBox="1"/>
          <p:nvPr/>
        </p:nvSpPr>
        <p:spPr>
          <a:xfrm>
            <a:off x="3483450" y="3150025"/>
            <a:ext cx="21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/in/fernando-menardi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003" name="Google Shape;2003;p84"/>
          <p:cNvSpPr txBox="1"/>
          <p:nvPr/>
        </p:nvSpPr>
        <p:spPr>
          <a:xfrm>
            <a:off x="3791850" y="2088975"/>
            <a:ext cx="156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Q </a:t>
            </a:r>
            <a:r>
              <a:rPr b="1" lang="en"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&amp;&amp;</a:t>
            </a:r>
            <a:r>
              <a:rPr b="1" lang="en" sz="24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 A</a:t>
            </a:r>
            <a:endParaRPr b="1" sz="24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35"/>
          <p:cNvGrpSpPr/>
          <p:nvPr/>
        </p:nvGrpSpPr>
        <p:grpSpPr>
          <a:xfrm>
            <a:off x="5941725" y="2065258"/>
            <a:ext cx="2356222" cy="2044007"/>
            <a:chOff x="5072850" y="1998050"/>
            <a:chExt cx="2813400" cy="2227800"/>
          </a:xfrm>
        </p:grpSpPr>
        <p:sp>
          <p:nvSpPr>
            <p:cNvPr id="1364" name="Google Shape;1364;p3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S0LUC40</a:t>
            </a:r>
            <a:endParaRPr/>
          </a:p>
        </p:txBody>
      </p:sp>
      <p:sp>
        <p:nvSpPr>
          <p:cNvPr id="1367" name="Google Shape;1367;p35"/>
          <p:cNvSpPr/>
          <p:nvPr/>
        </p:nvSpPr>
        <p:spPr>
          <a:xfrm>
            <a:off x="531875" y="2195950"/>
            <a:ext cx="5048700" cy="16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CE5B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5"/>
          <p:cNvSpPr/>
          <p:nvPr/>
        </p:nvSpPr>
        <p:spPr>
          <a:xfrm>
            <a:off x="748905" y="2417341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#1</a:t>
            </a:r>
            <a:endParaRPr/>
          </a:p>
        </p:txBody>
      </p:sp>
      <p:sp>
        <p:nvSpPr>
          <p:cNvPr id="1369" name="Google Shape;1369;p35"/>
          <p:cNvSpPr/>
          <p:nvPr/>
        </p:nvSpPr>
        <p:spPr>
          <a:xfrm>
            <a:off x="1846978" y="2417341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#2</a:t>
            </a:r>
            <a:endParaRPr/>
          </a:p>
        </p:txBody>
      </p:sp>
      <p:sp>
        <p:nvSpPr>
          <p:cNvPr id="1370" name="Google Shape;1370;p35"/>
          <p:cNvSpPr/>
          <p:nvPr/>
        </p:nvSpPr>
        <p:spPr>
          <a:xfrm>
            <a:off x="2922104" y="2417341"/>
            <a:ext cx="1325700" cy="4818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Solution</a:t>
            </a:r>
            <a:endParaRPr/>
          </a:p>
        </p:txBody>
      </p:sp>
      <p:pic>
        <p:nvPicPr>
          <p:cNvPr id="1371" name="Google Shape;1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72" y="2287984"/>
            <a:ext cx="237553" cy="24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2" name="Google Shape;1372;p35"/>
          <p:cNvCxnSpPr/>
          <p:nvPr/>
        </p:nvCxnSpPr>
        <p:spPr>
          <a:xfrm rot="10800000">
            <a:off x="656380" y="3042239"/>
            <a:ext cx="0" cy="6204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35"/>
          <p:cNvCxnSpPr/>
          <p:nvPr/>
        </p:nvCxnSpPr>
        <p:spPr>
          <a:xfrm flipH="1">
            <a:off x="628706" y="2998123"/>
            <a:ext cx="3826500" cy="294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4" name="Google Shape;1374;p35"/>
          <p:cNvSpPr/>
          <p:nvPr/>
        </p:nvSpPr>
        <p:spPr>
          <a:xfrm>
            <a:off x="770992" y="3187271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sp>
        <p:nvSpPr>
          <p:cNvPr id="1375" name="Google Shape;1375;p35"/>
          <p:cNvSpPr/>
          <p:nvPr/>
        </p:nvSpPr>
        <p:spPr>
          <a:xfrm>
            <a:off x="1730097" y="3187271"/>
            <a:ext cx="1102500" cy="4818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Kernel</a:t>
            </a:r>
            <a:endParaRPr/>
          </a:p>
        </p:txBody>
      </p:sp>
      <p:sp>
        <p:nvSpPr>
          <p:cNvPr id="1376" name="Google Shape;1376;p35"/>
          <p:cNvSpPr/>
          <p:nvPr/>
        </p:nvSpPr>
        <p:spPr>
          <a:xfrm>
            <a:off x="2996939" y="3187271"/>
            <a:ext cx="1176300" cy="4818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FIlter</a:t>
            </a:r>
            <a:endParaRPr/>
          </a:p>
        </p:txBody>
      </p:sp>
      <p:cxnSp>
        <p:nvCxnSpPr>
          <p:cNvPr id="1377" name="Google Shape;1377;p35"/>
          <p:cNvCxnSpPr/>
          <p:nvPr/>
        </p:nvCxnSpPr>
        <p:spPr>
          <a:xfrm>
            <a:off x="1704623" y="2286618"/>
            <a:ext cx="3600" cy="7431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35"/>
          <p:cNvCxnSpPr/>
          <p:nvPr/>
        </p:nvCxnSpPr>
        <p:spPr>
          <a:xfrm>
            <a:off x="2791222" y="2286618"/>
            <a:ext cx="3600" cy="7431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35"/>
          <p:cNvSpPr txBox="1"/>
          <p:nvPr/>
        </p:nvSpPr>
        <p:spPr>
          <a:xfrm>
            <a:off x="1609334" y="1713050"/>
            <a:ext cx="186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GUEST VM</a:t>
            </a:r>
            <a:endParaRPr b="1" sz="1600">
              <a:solidFill>
                <a:srgbClr val="ECE5B4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80" name="Google Shape;1380;p35"/>
          <p:cNvSpPr/>
          <p:nvPr/>
        </p:nvSpPr>
        <p:spPr>
          <a:xfrm>
            <a:off x="531800" y="3957200"/>
            <a:ext cx="5048700" cy="432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(TYPE 1)     HYPERVISOR</a:t>
            </a:r>
            <a:endParaRPr/>
          </a:p>
        </p:txBody>
      </p:sp>
      <p:pic>
        <p:nvPicPr>
          <p:cNvPr id="1381" name="Google Shape;1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446" y="1979700"/>
            <a:ext cx="696063" cy="74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5"/>
          <p:cNvSpPr txBox="1"/>
          <p:nvPr/>
        </p:nvSpPr>
        <p:spPr>
          <a:xfrm>
            <a:off x="4506025" y="2818450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KERNEL</a:t>
            </a:r>
            <a:endParaRPr/>
          </a:p>
        </p:txBody>
      </p:sp>
      <p:sp>
        <p:nvSpPr>
          <p:cNvPr id="1383" name="Google Shape;1383;p35"/>
          <p:cNvSpPr txBox="1"/>
          <p:nvPr/>
        </p:nvSpPr>
        <p:spPr>
          <a:xfrm>
            <a:off x="5289700" y="1587300"/>
            <a:ext cx="30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EEEEE"/>
                </a:solidFill>
                <a:latin typeface="Work Sans"/>
                <a:ea typeface="Work Sans"/>
                <a:cs typeface="Work Sans"/>
                <a:sym typeface="Work Sans"/>
              </a:rPr>
              <a:t>+1 LAYER (???)</a:t>
            </a:r>
            <a:endParaRPr b="1" sz="1800">
              <a:solidFill>
                <a:srgbClr val="EEEEE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84" name="Google Shape;13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588" y="2195950"/>
            <a:ext cx="2440989" cy="179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5" name="Google Shape;1385;p35"/>
          <p:cNvGrpSpPr/>
          <p:nvPr/>
        </p:nvGrpSpPr>
        <p:grpSpPr>
          <a:xfrm>
            <a:off x="6073569" y="1979698"/>
            <a:ext cx="2440906" cy="206650"/>
            <a:chOff x="1290775" y="1427525"/>
            <a:chExt cx="2813400" cy="218100"/>
          </a:xfrm>
        </p:grpSpPr>
        <p:sp>
          <p:nvSpPr>
            <p:cNvPr id="1386" name="Google Shape;1386;p3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rgbClr val="ECE5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S0LUC40</a:t>
            </a:r>
            <a:endParaRPr/>
          </a:p>
        </p:txBody>
      </p:sp>
      <p:sp>
        <p:nvSpPr>
          <p:cNvPr id="1395" name="Google Shape;1395;p36"/>
          <p:cNvSpPr/>
          <p:nvPr/>
        </p:nvSpPr>
        <p:spPr>
          <a:xfrm>
            <a:off x="682863" y="1770524"/>
            <a:ext cx="4020300" cy="16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CE5B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6"/>
          <p:cNvSpPr/>
          <p:nvPr/>
        </p:nvSpPr>
        <p:spPr>
          <a:xfrm>
            <a:off x="899893" y="1991916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#1</a:t>
            </a:r>
            <a:endParaRPr/>
          </a:p>
        </p:txBody>
      </p:sp>
      <p:sp>
        <p:nvSpPr>
          <p:cNvPr id="1397" name="Google Shape;1397;p36"/>
          <p:cNvSpPr/>
          <p:nvPr/>
        </p:nvSpPr>
        <p:spPr>
          <a:xfrm>
            <a:off x="1997965" y="1991916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6AA4D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#2</a:t>
            </a:r>
            <a:endParaRPr/>
          </a:p>
        </p:txBody>
      </p:sp>
      <p:sp>
        <p:nvSpPr>
          <p:cNvPr id="1398" name="Google Shape;1398;p36"/>
          <p:cNvSpPr/>
          <p:nvPr/>
        </p:nvSpPr>
        <p:spPr>
          <a:xfrm>
            <a:off x="3073091" y="1991916"/>
            <a:ext cx="1325700" cy="4818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Solution</a:t>
            </a:r>
            <a:endParaRPr/>
          </a:p>
        </p:txBody>
      </p:sp>
      <p:pic>
        <p:nvPicPr>
          <p:cNvPr id="1399" name="Google Shape;1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359" y="1862559"/>
            <a:ext cx="237553" cy="24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0" name="Google Shape;1400;p36"/>
          <p:cNvCxnSpPr/>
          <p:nvPr/>
        </p:nvCxnSpPr>
        <p:spPr>
          <a:xfrm rot="10800000">
            <a:off x="807368" y="2616814"/>
            <a:ext cx="0" cy="6204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36"/>
          <p:cNvCxnSpPr/>
          <p:nvPr/>
        </p:nvCxnSpPr>
        <p:spPr>
          <a:xfrm flipH="1">
            <a:off x="779693" y="2572698"/>
            <a:ext cx="3826500" cy="294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36"/>
          <p:cNvSpPr/>
          <p:nvPr/>
        </p:nvSpPr>
        <p:spPr>
          <a:xfrm>
            <a:off x="921979" y="2761846"/>
            <a:ext cx="816900" cy="4818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sp>
        <p:nvSpPr>
          <p:cNvPr id="1403" name="Google Shape;1403;p36"/>
          <p:cNvSpPr/>
          <p:nvPr/>
        </p:nvSpPr>
        <p:spPr>
          <a:xfrm>
            <a:off x="1881085" y="2761846"/>
            <a:ext cx="1102500" cy="481800"/>
          </a:xfrm>
          <a:prstGeom prst="roundRect">
            <a:avLst>
              <a:gd fmla="val 16667" name="adj"/>
            </a:avLst>
          </a:prstGeom>
          <a:solidFill>
            <a:srgbClr val="F673A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Kernel</a:t>
            </a:r>
            <a:endParaRPr/>
          </a:p>
        </p:txBody>
      </p:sp>
      <p:sp>
        <p:nvSpPr>
          <p:cNvPr id="1404" name="Google Shape;1404;p36"/>
          <p:cNvSpPr/>
          <p:nvPr/>
        </p:nvSpPr>
        <p:spPr>
          <a:xfrm>
            <a:off x="3147926" y="2761846"/>
            <a:ext cx="1176300" cy="481800"/>
          </a:xfrm>
          <a:prstGeom prst="roundRect">
            <a:avLst>
              <a:gd fmla="val 16667" name="adj"/>
            </a:avLst>
          </a:prstGeom>
          <a:solidFill>
            <a:srgbClr val="9A449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FIlter</a:t>
            </a:r>
            <a:endParaRPr/>
          </a:p>
        </p:txBody>
      </p:sp>
      <p:cxnSp>
        <p:nvCxnSpPr>
          <p:cNvPr id="1405" name="Google Shape;1405;p36"/>
          <p:cNvCxnSpPr/>
          <p:nvPr/>
        </p:nvCxnSpPr>
        <p:spPr>
          <a:xfrm>
            <a:off x="1855610" y="1861193"/>
            <a:ext cx="3600" cy="7431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36"/>
          <p:cNvCxnSpPr/>
          <p:nvPr/>
        </p:nvCxnSpPr>
        <p:spPr>
          <a:xfrm>
            <a:off x="2942210" y="1861193"/>
            <a:ext cx="3600" cy="743100"/>
          </a:xfrm>
          <a:prstGeom prst="straightConnector1">
            <a:avLst/>
          </a:prstGeom>
          <a:noFill/>
          <a:ln cap="flat" cmpd="sng" w="76200">
            <a:solidFill>
              <a:srgbClr val="ECE5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p36"/>
          <p:cNvSpPr txBox="1"/>
          <p:nvPr/>
        </p:nvSpPr>
        <p:spPr>
          <a:xfrm>
            <a:off x="3727822" y="1365225"/>
            <a:ext cx="186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CE5B4"/>
                </a:solidFill>
                <a:latin typeface="Zen Dots"/>
                <a:ea typeface="Zen Dots"/>
                <a:cs typeface="Zen Dots"/>
                <a:sym typeface="Zen Dots"/>
              </a:rPr>
              <a:t>GUEST VM</a:t>
            </a:r>
            <a:endParaRPr b="1" sz="1600">
              <a:solidFill>
                <a:srgbClr val="ECE5B4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cxnSp>
        <p:nvCxnSpPr>
          <p:cNvPr id="1408" name="Google Shape;1408;p36"/>
          <p:cNvCxnSpPr/>
          <p:nvPr/>
        </p:nvCxnSpPr>
        <p:spPr>
          <a:xfrm flipH="1" rot="10800000">
            <a:off x="798133" y="3561126"/>
            <a:ext cx="9600" cy="1054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36"/>
          <p:cNvCxnSpPr/>
          <p:nvPr/>
        </p:nvCxnSpPr>
        <p:spPr>
          <a:xfrm flipH="1">
            <a:off x="779693" y="3531777"/>
            <a:ext cx="3826500" cy="29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36"/>
          <p:cNvSpPr/>
          <p:nvPr/>
        </p:nvSpPr>
        <p:spPr>
          <a:xfrm>
            <a:off x="1003311" y="3707973"/>
            <a:ext cx="3379500" cy="432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(TYPE 1)     HYPERVISOR</a:t>
            </a:r>
            <a:endParaRPr/>
          </a:p>
        </p:txBody>
      </p:sp>
      <p:sp>
        <p:nvSpPr>
          <p:cNvPr id="1411" name="Google Shape;1411;p36"/>
          <p:cNvSpPr txBox="1"/>
          <p:nvPr/>
        </p:nvSpPr>
        <p:spPr>
          <a:xfrm>
            <a:off x="921979" y="4286962"/>
            <a:ext cx="58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Zen Dots"/>
                <a:ea typeface="Zen Dots"/>
                <a:cs typeface="Zen Dots"/>
                <a:sym typeface="Zen Dots"/>
              </a:rPr>
              <a:t>ISOLAMENTO: REFORÇADO PELO HARDWARE!</a:t>
            </a:r>
            <a:endParaRPr b="1">
              <a:solidFill>
                <a:srgbClr val="FFFF00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1412" name="Google Shape;14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434" y="1554275"/>
            <a:ext cx="696063" cy="74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824" y="3707973"/>
            <a:ext cx="323902" cy="432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36"/>
          <p:cNvGrpSpPr/>
          <p:nvPr/>
        </p:nvGrpSpPr>
        <p:grpSpPr>
          <a:xfrm>
            <a:off x="5841645" y="1821986"/>
            <a:ext cx="2375916" cy="2363027"/>
            <a:chOff x="5072850" y="1998050"/>
            <a:chExt cx="2813400" cy="2227800"/>
          </a:xfrm>
        </p:grpSpPr>
        <p:sp>
          <p:nvSpPr>
            <p:cNvPr id="1415" name="Google Shape;1415;p36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7" name="Google Shape;14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906" y="1887131"/>
            <a:ext cx="2458082" cy="2166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6"/>
          <p:cNvGrpSpPr/>
          <p:nvPr/>
        </p:nvGrpSpPr>
        <p:grpSpPr>
          <a:xfrm>
            <a:off x="5965885" y="1669025"/>
            <a:ext cx="2458068" cy="218100"/>
            <a:chOff x="1290775" y="1427525"/>
            <a:chExt cx="2813400" cy="218100"/>
          </a:xfrm>
        </p:grpSpPr>
        <p:sp>
          <p:nvSpPr>
            <p:cNvPr id="1419" name="Google Shape;1419;p36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7"/>
          <p:cNvSpPr txBox="1"/>
          <p:nvPr/>
        </p:nvSpPr>
        <p:spPr>
          <a:xfrm>
            <a:off x="2396700" y="2202300"/>
            <a:ext cx="435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HYPERVISOR</a:t>
            </a:r>
            <a:endParaRPr b="1" sz="3600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TIPOS DE HYPERVISOR</a:t>
            </a:r>
            <a:endParaRPr/>
          </a:p>
        </p:txBody>
      </p:sp>
      <p:pic>
        <p:nvPicPr>
          <p:cNvPr id="1433" name="Google Shape;1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997" y="1480212"/>
            <a:ext cx="4883950" cy="18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38"/>
          <p:cNvSpPr txBox="1"/>
          <p:nvPr/>
        </p:nvSpPr>
        <p:spPr>
          <a:xfrm>
            <a:off x="878775" y="3881925"/>
            <a:ext cx="7433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ECE5B4"/>
                </a:solidFill>
                <a:highlight>
                  <a:schemeClr val="dk1"/>
                </a:highlight>
                <a:latin typeface="Anaheim"/>
                <a:ea typeface="Anaheim"/>
                <a:cs typeface="Anaheim"/>
                <a:sym typeface="Anaheim"/>
              </a:rPr>
              <a:t>Utilizando um Hypervisor Type-1, é possível reduzir uma camada de abstração.</a:t>
            </a:r>
            <a:endParaRPr b="1" sz="1550">
              <a:solidFill>
                <a:srgbClr val="ECE5B4"/>
              </a:solidFill>
              <a:highlight>
                <a:schemeClr val="dk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35" name="Google Shape;1435;p38"/>
          <p:cNvSpPr txBox="1"/>
          <p:nvPr/>
        </p:nvSpPr>
        <p:spPr>
          <a:xfrm>
            <a:off x="2130000" y="3355488"/>
            <a:ext cx="48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TANENBAUM, Andrew S. Modern operating systems. Boston: Pearson, 2015.</a:t>
            </a:r>
            <a:endParaRPr sz="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